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diagrams/colors2.xml" ContentType="application/vnd.openxmlformats-officedocument.drawingml.diagramColors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7"/>
  </p:notesMasterIdLst>
  <p:sldIdLst>
    <p:sldId id="256" r:id="rId2"/>
    <p:sldId id="257" r:id="rId3"/>
    <p:sldId id="259" r:id="rId4"/>
    <p:sldId id="258" r:id="rId5"/>
    <p:sldId id="284" r:id="rId6"/>
    <p:sldId id="283" r:id="rId7"/>
    <p:sldId id="285" r:id="rId8"/>
    <p:sldId id="260" r:id="rId9"/>
    <p:sldId id="263" r:id="rId10"/>
    <p:sldId id="261" r:id="rId11"/>
    <p:sldId id="271" r:id="rId12"/>
    <p:sldId id="272" r:id="rId13"/>
    <p:sldId id="278" r:id="rId14"/>
    <p:sldId id="262" r:id="rId15"/>
    <p:sldId id="273" r:id="rId16"/>
    <p:sldId id="274" r:id="rId17"/>
    <p:sldId id="277" r:id="rId18"/>
    <p:sldId id="264" r:id="rId19"/>
    <p:sldId id="265" r:id="rId20"/>
    <p:sldId id="268" r:id="rId21"/>
    <p:sldId id="269" r:id="rId22"/>
    <p:sldId id="270" r:id="rId23"/>
    <p:sldId id="266" r:id="rId24"/>
    <p:sldId id="275" r:id="rId25"/>
    <p:sldId id="280" r:id="rId26"/>
    <p:sldId id="281" r:id="rId27"/>
    <p:sldId id="282" r:id="rId28"/>
    <p:sldId id="286" r:id="rId29"/>
    <p:sldId id="287" r:id="rId30"/>
    <p:sldId id="289" r:id="rId31"/>
    <p:sldId id="267" r:id="rId32"/>
    <p:sldId id="276" r:id="rId33"/>
    <p:sldId id="279" r:id="rId34"/>
    <p:sldId id="290" r:id="rId35"/>
    <p:sldId id="288" r:id="rId3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87037" autoAdjust="0"/>
  </p:normalViewPr>
  <p:slideViewPr>
    <p:cSldViewPr>
      <p:cViewPr varScale="1">
        <p:scale>
          <a:sx n="45" d="100"/>
          <a:sy n="45" d="100"/>
        </p:scale>
        <p:origin x="-114" y="-5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notesMaster" Target="notesMasters/notesMaster1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A9F3AB3-748C-48A3-BC48-8FD98A0D48A7}" type="doc">
      <dgm:prSet loTypeId="urn:microsoft.com/office/officeart/2005/8/layout/process2" loCatId="process" qsTypeId="urn:microsoft.com/office/officeart/2005/8/quickstyle/simple1" qsCatId="simple" csTypeId="urn:microsoft.com/office/officeart/2005/8/colors/accent1_2" csCatId="accent1" phldr="1"/>
      <dgm:spPr/>
    </dgm:pt>
    <dgm:pt modelId="{301F8360-AF79-48EB-AFC3-5E7D0BED4115}">
      <dgm:prSet phldrT="[Text]" custT="1"/>
      <dgm:spPr/>
      <dgm:t>
        <a:bodyPr/>
        <a:lstStyle/>
        <a:p>
          <a:r>
            <a:rPr lang="en-US" sz="2800" dirty="0" smtClean="0"/>
            <a:t>Sexual </a:t>
          </a:r>
          <a:r>
            <a:rPr lang="en-US" sz="2800" dirty="0" err="1" smtClean="0"/>
            <a:t>Behaviour</a:t>
          </a:r>
          <a:r>
            <a:rPr lang="en-US" sz="2800" dirty="0" smtClean="0"/>
            <a:t> and Condom Use among seasonal </a:t>
          </a:r>
          <a:r>
            <a:rPr lang="en-US" sz="2800" dirty="0" err="1" smtClean="0"/>
            <a:t>Dalit</a:t>
          </a:r>
          <a:r>
            <a:rPr lang="en-US" sz="2800" dirty="0" smtClean="0"/>
            <a:t> Migrant Laborers to India from Far west, </a:t>
          </a:r>
          <a:r>
            <a:rPr lang="en-US" sz="2800" dirty="0" smtClean="0"/>
            <a:t>Nepal</a:t>
          </a:r>
          <a:r>
            <a:rPr lang="en-US" sz="2800" dirty="0" smtClean="0"/>
            <a:t>: A  Qualitative Study</a:t>
          </a:r>
          <a:endParaRPr lang="en-US" sz="2800" dirty="0"/>
        </a:p>
      </dgm:t>
    </dgm:pt>
    <dgm:pt modelId="{3A2915AA-8FB9-4E6A-8D08-9B9BE2C829D5}" type="parTrans" cxnId="{E3FDD9A8-5690-41C2-9C48-6BB26F6F103C}">
      <dgm:prSet/>
      <dgm:spPr/>
      <dgm:t>
        <a:bodyPr/>
        <a:lstStyle/>
        <a:p>
          <a:endParaRPr lang="en-US"/>
        </a:p>
      </dgm:t>
    </dgm:pt>
    <dgm:pt modelId="{C381CBE7-AEAE-499A-A882-E487E153D62A}" type="sibTrans" cxnId="{E3FDD9A8-5690-41C2-9C48-6BB26F6F103C}">
      <dgm:prSet/>
      <dgm:spPr/>
      <dgm:t>
        <a:bodyPr/>
        <a:lstStyle/>
        <a:p>
          <a:endParaRPr lang="en-US"/>
        </a:p>
      </dgm:t>
    </dgm:pt>
    <dgm:pt modelId="{C8650F5E-87C4-429E-B886-5AEF4CEB6F54}">
      <dgm:prSet phldrT="[Text]" custT="1"/>
      <dgm:spPr/>
      <dgm:t>
        <a:bodyPr/>
        <a:lstStyle/>
        <a:p>
          <a:r>
            <a:rPr lang="en-US" sz="2800" dirty="0" smtClean="0"/>
            <a:t>Objective: to assess sexual </a:t>
          </a:r>
          <a:r>
            <a:rPr lang="en-US" sz="2800" dirty="0" err="1" smtClean="0"/>
            <a:t>behaviours</a:t>
          </a:r>
          <a:r>
            <a:rPr lang="en-US" sz="2800" dirty="0" smtClean="0"/>
            <a:t>, lifestyle choices, and perceptions of HIV/AIDS among </a:t>
          </a:r>
          <a:r>
            <a:rPr lang="en-US" sz="2800" dirty="0" err="1" smtClean="0"/>
            <a:t>Dalits</a:t>
          </a:r>
          <a:r>
            <a:rPr lang="en-US" sz="2800" dirty="0" smtClean="0"/>
            <a:t> who migrate to </a:t>
          </a:r>
          <a:r>
            <a:rPr lang="en-US" sz="2800" dirty="0" err="1" smtClean="0"/>
            <a:t>india</a:t>
          </a:r>
          <a:r>
            <a:rPr lang="en-US" sz="2800" dirty="0" smtClean="0"/>
            <a:t> from Far-West Region, Nepal </a:t>
          </a:r>
          <a:endParaRPr lang="en-US" sz="2800" dirty="0"/>
        </a:p>
      </dgm:t>
    </dgm:pt>
    <dgm:pt modelId="{EEC3CE99-8AAA-4F6A-A2E4-7AF51597A6C9}" type="parTrans" cxnId="{D439F8A6-ED37-4C67-91EB-527276F831A7}">
      <dgm:prSet/>
      <dgm:spPr/>
      <dgm:t>
        <a:bodyPr/>
        <a:lstStyle/>
        <a:p>
          <a:endParaRPr lang="en-US"/>
        </a:p>
      </dgm:t>
    </dgm:pt>
    <dgm:pt modelId="{F0CD7CBC-7420-4F7D-B035-F695BE708578}" type="sibTrans" cxnId="{D439F8A6-ED37-4C67-91EB-527276F831A7}">
      <dgm:prSet/>
      <dgm:spPr/>
      <dgm:t>
        <a:bodyPr/>
        <a:lstStyle/>
        <a:p>
          <a:endParaRPr lang="en-US"/>
        </a:p>
      </dgm:t>
    </dgm:pt>
    <dgm:pt modelId="{734B98DA-87F8-432E-8D67-0FB606A7C941}">
      <dgm:prSet phldrT="[Text]" custT="1"/>
      <dgm:spPr/>
      <dgm:t>
        <a:bodyPr/>
        <a:lstStyle/>
        <a:p>
          <a:r>
            <a:rPr lang="en-US" sz="2800" dirty="0" smtClean="0"/>
            <a:t>Study was a two stage process</a:t>
          </a:r>
        </a:p>
        <a:p>
          <a:r>
            <a:rPr lang="en-US" sz="2800" dirty="0" smtClean="0"/>
            <a:t>1</a:t>
          </a:r>
          <a:r>
            <a:rPr lang="en-US" sz="2800" baseline="30000" dirty="0" smtClean="0"/>
            <a:t>st</a:t>
          </a:r>
          <a:r>
            <a:rPr lang="en-US" sz="2800" dirty="0" smtClean="0"/>
            <a:t> FGDs of </a:t>
          </a:r>
          <a:r>
            <a:rPr lang="en-US" sz="2800" dirty="0" err="1" smtClean="0"/>
            <a:t>Dalit</a:t>
          </a:r>
          <a:r>
            <a:rPr lang="en-US" sz="2800" dirty="0" smtClean="0"/>
            <a:t> male Migrant </a:t>
          </a:r>
          <a:r>
            <a:rPr lang="en-US" sz="2800" dirty="0" err="1" smtClean="0"/>
            <a:t>labourers</a:t>
          </a:r>
          <a:endParaRPr lang="en-US" sz="2800" dirty="0" smtClean="0"/>
        </a:p>
        <a:p>
          <a:r>
            <a:rPr lang="en-US" sz="2800" dirty="0" smtClean="0"/>
            <a:t>2</a:t>
          </a:r>
          <a:r>
            <a:rPr lang="en-US" sz="2800" baseline="30000" dirty="0" smtClean="0"/>
            <a:t>nd</a:t>
          </a:r>
          <a:r>
            <a:rPr lang="en-US" sz="2800" dirty="0" smtClean="0"/>
            <a:t> : In-depth Interviews based on discussions of FGDs</a:t>
          </a:r>
          <a:endParaRPr lang="en-US" sz="2800" dirty="0"/>
        </a:p>
      </dgm:t>
    </dgm:pt>
    <dgm:pt modelId="{F46E534F-C69C-4717-954F-667DF52E6E84}" type="parTrans" cxnId="{7BF49AD2-41D3-422A-9A70-C7CC1C13DEDB}">
      <dgm:prSet/>
      <dgm:spPr/>
      <dgm:t>
        <a:bodyPr/>
        <a:lstStyle/>
        <a:p>
          <a:endParaRPr lang="en-US"/>
        </a:p>
      </dgm:t>
    </dgm:pt>
    <dgm:pt modelId="{80161857-F67D-48D2-8773-B680DAFCC20B}" type="sibTrans" cxnId="{7BF49AD2-41D3-422A-9A70-C7CC1C13DEDB}">
      <dgm:prSet/>
      <dgm:spPr/>
      <dgm:t>
        <a:bodyPr/>
        <a:lstStyle/>
        <a:p>
          <a:endParaRPr lang="en-US"/>
        </a:p>
      </dgm:t>
    </dgm:pt>
    <dgm:pt modelId="{836D93D8-0466-4C3F-8C08-C1BCCB092FE7}" type="pres">
      <dgm:prSet presAssocID="{BA9F3AB3-748C-48A3-BC48-8FD98A0D48A7}" presName="linearFlow" presStyleCnt="0">
        <dgm:presLayoutVars>
          <dgm:resizeHandles val="exact"/>
        </dgm:presLayoutVars>
      </dgm:prSet>
      <dgm:spPr/>
    </dgm:pt>
    <dgm:pt modelId="{2D88D923-5991-4F72-A26A-83BFCE92E4CC}" type="pres">
      <dgm:prSet presAssocID="{301F8360-AF79-48EB-AFC3-5E7D0BED4115}" presName="node" presStyleLbl="node1" presStyleIdx="0" presStyleCnt="3" custScaleX="152976" custScaleY="12811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66A03B0-C6F8-45C7-8FC7-8E2C29162872}" type="pres">
      <dgm:prSet presAssocID="{C381CBE7-AEAE-499A-A882-E487E153D62A}" presName="sibTrans" presStyleLbl="sibTrans2D1" presStyleIdx="0" presStyleCnt="2"/>
      <dgm:spPr/>
      <dgm:t>
        <a:bodyPr/>
        <a:lstStyle/>
        <a:p>
          <a:endParaRPr lang="en-US"/>
        </a:p>
      </dgm:t>
    </dgm:pt>
    <dgm:pt modelId="{D470FD87-0E77-4E2C-82AB-11ED2A7281D1}" type="pres">
      <dgm:prSet presAssocID="{C381CBE7-AEAE-499A-A882-E487E153D62A}" presName="connectorText" presStyleLbl="sibTrans2D1" presStyleIdx="0" presStyleCnt="2"/>
      <dgm:spPr/>
      <dgm:t>
        <a:bodyPr/>
        <a:lstStyle/>
        <a:p>
          <a:endParaRPr lang="en-US"/>
        </a:p>
      </dgm:t>
    </dgm:pt>
    <dgm:pt modelId="{A702B79F-C12B-48F7-94D8-3344457A48FB}" type="pres">
      <dgm:prSet presAssocID="{C8650F5E-87C4-429E-B886-5AEF4CEB6F54}" presName="node" presStyleLbl="node1" presStyleIdx="1" presStyleCnt="3" custScaleX="15016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B58A0BC-3769-4A4F-98BA-0524F0781929}" type="pres">
      <dgm:prSet presAssocID="{F0CD7CBC-7420-4F7D-B035-F695BE708578}" presName="sibTrans" presStyleLbl="sibTrans2D1" presStyleIdx="1" presStyleCnt="2"/>
      <dgm:spPr/>
      <dgm:t>
        <a:bodyPr/>
        <a:lstStyle/>
        <a:p>
          <a:endParaRPr lang="en-US"/>
        </a:p>
      </dgm:t>
    </dgm:pt>
    <dgm:pt modelId="{899D42BA-30A8-4752-8DF2-8BF1FFD81346}" type="pres">
      <dgm:prSet presAssocID="{F0CD7CBC-7420-4F7D-B035-F695BE708578}" presName="connectorText" presStyleLbl="sibTrans2D1" presStyleIdx="1" presStyleCnt="2"/>
      <dgm:spPr/>
      <dgm:t>
        <a:bodyPr/>
        <a:lstStyle/>
        <a:p>
          <a:endParaRPr lang="en-US"/>
        </a:p>
      </dgm:t>
    </dgm:pt>
    <dgm:pt modelId="{41FF253B-0AA9-4188-A259-114789DA06FF}" type="pres">
      <dgm:prSet presAssocID="{734B98DA-87F8-432E-8D67-0FB606A7C941}" presName="node" presStyleLbl="node1" presStyleIdx="2" presStyleCnt="3" custScaleX="15016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D1CDE597-295E-425D-9B9D-E967B897ECF3}" type="presOf" srcId="{F0CD7CBC-7420-4F7D-B035-F695BE708578}" destId="{BB58A0BC-3769-4A4F-98BA-0524F0781929}" srcOrd="0" destOrd="0" presId="urn:microsoft.com/office/officeart/2005/8/layout/process2"/>
    <dgm:cxn modelId="{7BF49AD2-41D3-422A-9A70-C7CC1C13DEDB}" srcId="{BA9F3AB3-748C-48A3-BC48-8FD98A0D48A7}" destId="{734B98DA-87F8-432E-8D67-0FB606A7C941}" srcOrd="2" destOrd="0" parTransId="{F46E534F-C69C-4717-954F-667DF52E6E84}" sibTransId="{80161857-F67D-48D2-8773-B680DAFCC20B}"/>
    <dgm:cxn modelId="{E3FDD9A8-5690-41C2-9C48-6BB26F6F103C}" srcId="{BA9F3AB3-748C-48A3-BC48-8FD98A0D48A7}" destId="{301F8360-AF79-48EB-AFC3-5E7D0BED4115}" srcOrd="0" destOrd="0" parTransId="{3A2915AA-8FB9-4E6A-8D08-9B9BE2C829D5}" sibTransId="{C381CBE7-AEAE-499A-A882-E487E153D62A}"/>
    <dgm:cxn modelId="{3AAFA985-2B02-41E3-A102-6B7A842DAD6E}" type="presOf" srcId="{C381CBE7-AEAE-499A-A882-E487E153D62A}" destId="{D470FD87-0E77-4E2C-82AB-11ED2A7281D1}" srcOrd="1" destOrd="0" presId="urn:microsoft.com/office/officeart/2005/8/layout/process2"/>
    <dgm:cxn modelId="{3D0B48BB-2341-43FE-8BEC-197A8FDB44F9}" type="presOf" srcId="{F0CD7CBC-7420-4F7D-B035-F695BE708578}" destId="{899D42BA-30A8-4752-8DF2-8BF1FFD81346}" srcOrd="1" destOrd="0" presId="urn:microsoft.com/office/officeart/2005/8/layout/process2"/>
    <dgm:cxn modelId="{D439F8A6-ED37-4C67-91EB-527276F831A7}" srcId="{BA9F3AB3-748C-48A3-BC48-8FD98A0D48A7}" destId="{C8650F5E-87C4-429E-B886-5AEF4CEB6F54}" srcOrd="1" destOrd="0" parTransId="{EEC3CE99-8AAA-4F6A-A2E4-7AF51597A6C9}" sibTransId="{F0CD7CBC-7420-4F7D-B035-F695BE708578}"/>
    <dgm:cxn modelId="{76431B51-6327-4A4F-8D9F-267620BFC727}" type="presOf" srcId="{BA9F3AB3-748C-48A3-BC48-8FD98A0D48A7}" destId="{836D93D8-0466-4C3F-8C08-C1BCCB092FE7}" srcOrd="0" destOrd="0" presId="urn:microsoft.com/office/officeart/2005/8/layout/process2"/>
    <dgm:cxn modelId="{5E3534E4-1DCD-43B6-840B-86AB7524804C}" type="presOf" srcId="{C8650F5E-87C4-429E-B886-5AEF4CEB6F54}" destId="{A702B79F-C12B-48F7-94D8-3344457A48FB}" srcOrd="0" destOrd="0" presId="urn:microsoft.com/office/officeart/2005/8/layout/process2"/>
    <dgm:cxn modelId="{3B1ACF4D-720B-4071-9E1E-72384604B55F}" type="presOf" srcId="{301F8360-AF79-48EB-AFC3-5E7D0BED4115}" destId="{2D88D923-5991-4F72-A26A-83BFCE92E4CC}" srcOrd="0" destOrd="0" presId="urn:microsoft.com/office/officeart/2005/8/layout/process2"/>
    <dgm:cxn modelId="{FB3D0BCD-286D-4C4F-B1CB-77B29210A340}" type="presOf" srcId="{C381CBE7-AEAE-499A-A882-E487E153D62A}" destId="{566A03B0-C6F8-45C7-8FC7-8E2C29162872}" srcOrd="0" destOrd="0" presId="urn:microsoft.com/office/officeart/2005/8/layout/process2"/>
    <dgm:cxn modelId="{D4D1F8A0-47EA-4F80-B55F-5CFDFCEBAF34}" type="presOf" srcId="{734B98DA-87F8-432E-8D67-0FB606A7C941}" destId="{41FF253B-0AA9-4188-A259-114789DA06FF}" srcOrd="0" destOrd="0" presId="urn:microsoft.com/office/officeart/2005/8/layout/process2"/>
    <dgm:cxn modelId="{6728772E-EB9F-48DB-887F-369893E64364}" type="presParOf" srcId="{836D93D8-0466-4C3F-8C08-C1BCCB092FE7}" destId="{2D88D923-5991-4F72-A26A-83BFCE92E4CC}" srcOrd="0" destOrd="0" presId="urn:microsoft.com/office/officeart/2005/8/layout/process2"/>
    <dgm:cxn modelId="{6414D3F0-E188-484E-BF9C-7BBF4E482F3D}" type="presParOf" srcId="{836D93D8-0466-4C3F-8C08-C1BCCB092FE7}" destId="{566A03B0-C6F8-45C7-8FC7-8E2C29162872}" srcOrd="1" destOrd="0" presId="urn:microsoft.com/office/officeart/2005/8/layout/process2"/>
    <dgm:cxn modelId="{46B924D7-E8E7-4ED0-9664-8E11DBA151CA}" type="presParOf" srcId="{566A03B0-C6F8-45C7-8FC7-8E2C29162872}" destId="{D470FD87-0E77-4E2C-82AB-11ED2A7281D1}" srcOrd="0" destOrd="0" presId="urn:microsoft.com/office/officeart/2005/8/layout/process2"/>
    <dgm:cxn modelId="{954133CA-07A9-41B4-B522-3251F13AD104}" type="presParOf" srcId="{836D93D8-0466-4C3F-8C08-C1BCCB092FE7}" destId="{A702B79F-C12B-48F7-94D8-3344457A48FB}" srcOrd="2" destOrd="0" presId="urn:microsoft.com/office/officeart/2005/8/layout/process2"/>
    <dgm:cxn modelId="{770A26D3-1C4A-4D29-A4F6-CF88567131F6}" type="presParOf" srcId="{836D93D8-0466-4C3F-8C08-C1BCCB092FE7}" destId="{BB58A0BC-3769-4A4F-98BA-0524F0781929}" srcOrd="3" destOrd="0" presId="urn:microsoft.com/office/officeart/2005/8/layout/process2"/>
    <dgm:cxn modelId="{6AC938D6-473B-41A4-8718-2BA38C9495B6}" type="presParOf" srcId="{BB58A0BC-3769-4A4F-98BA-0524F0781929}" destId="{899D42BA-30A8-4752-8DF2-8BF1FFD81346}" srcOrd="0" destOrd="0" presId="urn:microsoft.com/office/officeart/2005/8/layout/process2"/>
    <dgm:cxn modelId="{815FA357-52D1-4FBB-B04A-ECEDDBF0842B}" type="presParOf" srcId="{836D93D8-0466-4C3F-8C08-C1BCCB092FE7}" destId="{41FF253B-0AA9-4188-A259-114789DA06FF}" srcOrd="4" destOrd="0" presId="urn:microsoft.com/office/officeart/2005/8/layout/process2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BF22BFD-B997-4D1D-972E-6030DBCAF734}" type="doc">
      <dgm:prSet loTypeId="urn:microsoft.com/office/officeart/2005/8/layout/matrix1" loCatId="matrix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A262D972-D988-4BA6-9B8F-193533CB4E6D}">
      <dgm:prSet phldrT="[Text]" phldr="1"/>
      <dgm:spPr/>
      <dgm:t>
        <a:bodyPr/>
        <a:lstStyle/>
        <a:p>
          <a:endParaRPr lang="en-US"/>
        </a:p>
      </dgm:t>
    </dgm:pt>
    <dgm:pt modelId="{92AA165F-64A6-4F25-97B8-A3B34FF2DA07}" type="parTrans" cxnId="{18EAFA08-B2E7-4CBF-8FE5-D7E90403A764}">
      <dgm:prSet/>
      <dgm:spPr/>
      <dgm:t>
        <a:bodyPr/>
        <a:lstStyle/>
        <a:p>
          <a:endParaRPr lang="en-US"/>
        </a:p>
      </dgm:t>
    </dgm:pt>
    <dgm:pt modelId="{F670D5D1-1DA8-4D67-A40A-4B7CFBC5F313}" type="sibTrans" cxnId="{18EAFA08-B2E7-4CBF-8FE5-D7E90403A764}">
      <dgm:prSet/>
      <dgm:spPr/>
      <dgm:t>
        <a:bodyPr/>
        <a:lstStyle/>
        <a:p>
          <a:endParaRPr lang="en-US"/>
        </a:p>
      </dgm:t>
    </dgm:pt>
    <dgm:pt modelId="{E6F72FC1-13FC-408F-83E9-2BAAC721FD92}">
      <dgm:prSet phldrT="[Text]" custT="1"/>
      <dgm:spPr/>
      <dgm:t>
        <a:bodyPr/>
        <a:lstStyle/>
        <a:p>
          <a:r>
            <a:rPr lang="en-US" sz="3200" dirty="0" smtClean="0"/>
            <a:t>Define and Refine question</a:t>
          </a:r>
          <a:endParaRPr lang="en-US" sz="3200" dirty="0"/>
        </a:p>
      </dgm:t>
    </dgm:pt>
    <dgm:pt modelId="{CDB273FC-71CB-4D7C-97A5-201C926672FE}" type="parTrans" cxnId="{2741754F-DB28-4E6B-A6FB-6788E4D67396}">
      <dgm:prSet/>
      <dgm:spPr/>
      <dgm:t>
        <a:bodyPr/>
        <a:lstStyle/>
        <a:p>
          <a:endParaRPr lang="en-US"/>
        </a:p>
      </dgm:t>
    </dgm:pt>
    <dgm:pt modelId="{A30BBF4E-89E5-4D75-BE52-DF2A6A3FA814}" type="sibTrans" cxnId="{2741754F-DB28-4E6B-A6FB-6788E4D67396}">
      <dgm:prSet/>
      <dgm:spPr/>
      <dgm:t>
        <a:bodyPr/>
        <a:lstStyle/>
        <a:p>
          <a:endParaRPr lang="en-US"/>
        </a:p>
      </dgm:t>
    </dgm:pt>
    <dgm:pt modelId="{BF65FCB9-B8ED-4224-8C79-CDDCFEDE6A5F}">
      <dgm:prSet phldrT="[Text]" custT="1"/>
      <dgm:spPr/>
      <dgm:t>
        <a:bodyPr/>
        <a:lstStyle/>
        <a:p>
          <a:r>
            <a:rPr lang="en-US" sz="3600" dirty="0" smtClean="0"/>
            <a:t>Enhancing Review </a:t>
          </a:r>
          <a:endParaRPr lang="en-US" sz="3600" dirty="0"/>
        </a:p>
      </dgm:t>
    </dgm:pt>
    <dgm:pt modelId="{46791964-4960-45A1-963A-F634B2A6D1F7}" type="parTrans" cxnId="{48BD6ACA-9F9F-4193-B75F-2E70E8057768}">
      <dgm:prSet/>
      <dgm:spPr/>
      <dgm:t>
        <a:bodyPr/>
        <a:lstStyle/>
        <a:p>
          <a:endParaRPr lang="en-US"/>
        </a:p>
      </dgm:t>
    </dgm:pt>
    <dgm:pt modelId="{34618721-BD1B-45F4-BEB4-F9648605AEE0}" type="sibTrans" cxnId="{48BD6ACA-9F9F-4193-B75F-2E70E8057768}">
      <dgm:prSet/>
      <dgm:spPr/>
      <dgm:t>
        <a:bodyPr/>
        <a:lstStyle/>
        <a:p>
          <a:endParaRPr lang="en-US"/>
        </a:p>
      </dgm:t>
    </dgm:pt>
    <dgm:pt modelId="{7CF22858-3A37-40BE-881E-6908277898D0}">
      <dgm:prSet phldrT="[Text]" custT="1"/>
      <dgm:spPr/>
      <dgm:t>
        <a:bodyPr/>
        <a:lstStyle/>
        <a:p>
          <a:r>
            <a:rPr lang="en-US" sz="3600" dirty="0" smtClean="0"/>
            <a:t>Extending Review</a:t>
          </a:r>
          <a:endParaRPr lang="en-US" sz="3600" dirty="0"/>
        </a:p>
      </dgm:t>
    </dgm:pt>
    <dgm:pt modelId="{6ECCAB2A-3546-4C20-903F-7759966C67BD}" type="parTrans" cxnId="{FD7F2737-3EC5-4BF1-84DA-5942DCB00594}">
      <dgm:prSet/>
      <dgm:spPr/>
      <dgm:t>
        <a:bodyPr/>
        <a:lstStyle/>
        <a:p>
          <a:endParaRPr lang="en-US"/>
        </a:p>
      </dgm:t>
    </dgm:pt>
    <dgm:pt modelId="{3AA19D40-D070-49C7-8FFC-407CE5B4FADA}" type="sibTrans" cxnId="{FD7F2737-3EC5-4BF1-84DA-5942DCB00594}">
      <dgm:prSet/>
      <dgm:spPr/>
      <dgm:t>
        <a:bodyPr/>
        <a:lstStyle/>
        <a:p>
          <a:endParaRPr lang="en-US"/>
        </a:p>
      </dgm:t>
    </dgm:pt>
    <dgm:pt modelId="{616E1435-41B9-41A4-B071-22E754D3C710}">
      <dgm:prSet phldrT="[Text]" custT="1"/>
      <dgm:spPr/>
      <dgm:t>
        <a:bodyPr/>
        <a:lstStyle/>
        <a:p>
          <a:r>
            <a:rPr lang="en-US" sz="3600" dirty="0" smtClean="0"/>
            <a:t>Supplementing  Review</a:t>
          </a:r>
          <a:endParaRPr lang="en-US" sz="3600" dirty="0"/>
        </a:p>
      </dgm:t>
    </dgm:pt>
    <dgm:pt modelId="{0532F8BF-123E-42F6-8654-93EB79C68FD3}" type="parTrans" cxnId="{BB78EBB2-1FEE-413A-BE09-2BCA290358FE}">
      <dgm:prSet/>
      <dgm:spPr/>
      <dgm:t>
        <a:bodyPr/>
        <a:lstStyle/>
        <a:p>
          <a:endParaRPr lang="en-US"/>
        </a:p>
      </dgm:t>
    </dgm:pt>
    <dgm:pt modelId="{6BE39675-E386-4696-9C93-1282EBF420C7}" type="sibTrans" cxnId="{BB78EBB2-1FEE-413A-BE09-2BCA290358FE}">
      <dgm:prSet/>
      <dgm:spPr/>
      <dgm:t>
        <a:bodyPr/>
        <a:lstStyle/>
        <a:p>
          <a:endParaRPr lang="en-US"/>
        </a:p>
      </dgm:t>
    </dgm:pt>
    <dgm:pt modelId="{66E21795-F44D-45EE-AC94-E9EB08C0EE83}" type="pres">
      <dgm:prSet presAssocID="{4BF22BFD-B997-4D1D-972E-6030DBCAF734}" presName="diagram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CDB3C3CA-DD2F-4985-BDA0-A103E1B56598}" type="pres">
      <dgm:prSet presAssocID="{4BF22BFD-B997-4D1D-972E-6030DBCAF734}" presName="matrix" presStyleCnt="0"/>
      <dgm:spPr/>
    </dgm:pt>
    <dgm:pt modelId="{57544D36-C61F-4213-B183-4F9F60024D7A}" type="pres">
      <dgm:prSet presAssocID="{4BF22BFD-B997-4D1D-972E-6030DBCAF734}" presName="tile1" presStyleLbl="node1" presStyleIdx="0" presStyleCnt="4"/>
      <dgm:spPr/>
      <dgm:t>
        <a:bodyPr/>
        <a:lstStyle/>
        <a:p>
          <a:endParaRPr lang="en-US"/>
        </a:p>
      </dgm:t>
    </dgm:pt>
    <dgm:pt modelId="{2E4A69A9-EDCD-4A02-896E-68252EB22A63}" type="pres">
      <dgm:prSet presAssocID="{4BF22BFD-B997-4D1D-972E-6030DBCAF734}" presName="tile1text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E10C8A8-0567-479B-9B98-4744832F9AE8}" type="pres">
      <dgm:prSet presAssocID="{4BF22BFD-B997-4D1D-972E-6030DBCAF734}" presName="tile2" presStyleLbl="node1" presStyleIdx="1" presStyleCnt="4"/>
      <dgm:spPr/>
      <dgm:t>
        <a:bodyPr/>
        <a:lstStyle/>
        <a:p>
          <a:endParaRPr lang="en-US"/>
        </a:p>
      </dgm:t>
    </dgm:pt>
    <dgm:pt modelId="{865483A0-0975-49B0-B7BB-1C950DE2C42F}" type="pres">
      <dgm:prSet presAssocID="{4BF22BFD-B997-4D1D-972E-6030DBCAF734}" presName="tile2text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7334BAA-A2AE-4CCB-B348-1E6065CFAA19}" type="pres">
      <dgm:prSet presAssocID="{4BF22BFD-B997-4D1D-972E-6030DBCAF734}" presName="tile3" presStyleLbl="node1" presStyleIdx="2" presStyleCnt="4"/>
      <dgm:spPr/>
      <dgm:t>
        <a:bodyPr/>
        <a:lstStyle/>
        <a:p>
          <a:endParaRPr lang="en-US"/>
        </a:p>
      </dgm:t>
    </dgm:pt>
    <dgm:pt modelId="{38B6EEFD-9B42-44C4-8532-704F15F64E77}" type="pres">
      <dgm:prSet presAssocID="{4BF22BFD-B997-4D1D-972E-6030DBCAF734}" presName="tile3text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E27734F-84C4-42D8-81FF-393492232213}" type="pres">
      <dgm:prSet presAssocID="{4BF22BFD-B997-4D1D-972E-6030DBCAF734}" presName="tile4" presStyleLbl="node1" presStyleIdx="3" presStyleCnt="4"/>
      <dgm:spPr/>
      <dgm:t>
        <a:bodyPr/>
        <a:lstStyle/>
        <a:p>
          <a:endParaRPr lang="en-US"/>
        </a:p>
      </dgm:t>
    </dgm:pt>
    <dgm:pt modelId="{2FE31842-4482-4A00-B82F-A819F5D0F362}" type="pres">
      <dgm:prSet presAssocID="{4BF22BFD-B997-4D1D-972E-6030DBCAF734}" presName="tile4text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4843CE-6373-48AF-B307-1547310AFAEA}" type="pres">
      <dgm:prSet presAssocID="{4BF22BFD-B997-4D1D-972E-6030DBCAF734}" presName="centerTile" presStyleLbl="fgShp" presStyleIdx="0" presStyleCnt="1" custScaleX="1852" custScaleY="9664">
        <dgm:presLayoutVars>
          <dgm:chMax val="0"/>
          <dgm:chPref val="0"/>
        </dgm:presLayoutVars>
      </dgm:prSet>
      <dgm:spPr/>
      <dgm:t>
        <a:bodyPr/>
        <a:lstStyle/>
        <a:p>
          <a:endParaRPr lang="en-US"/>
        </a:p>
      </dgm:t>
    </dgm:pt>
  </dgm:ptLst>
  <dgm:cxnLst>
    <dgm:cxn modelId="{9923D8AF-1C40-455A-A863-C79E7B9F98A3}" type="presOf" srcId="{A262D972-D988-4BA6-9B8F-193533CB4E6D}" destId="{8E4843CE-6373-48AF-B307-1547310AFAEA}" srcOrd="0" destOrd="0" presId="urn:microsoft.com/office/officeart/2005/8/layout/matrix1"/>
    <dgm:cxn modelId="{7658F303-0AF3-4BD7-A434-FBA84A16CDA3}" type="presOf" srcId="{7CF22858-3A37-40BE-881E-6908277898D0}" destId="{38B6EEFD-9B42-44C4-8532-704F15F64E77}" srcOrd="1" destOrd="0" presId="urn:microsoft.com/office/officeart/2005/8/layout/matrix1"/>
    <dgm:cxn modelId="{F32E8661-34BB-4453-B7FE-7BCBDB76DA3F}" type="presOf" srcId="{E6F72FC1-13FC-408F-83E9-2BAAC721FD92}" destId="{57544D36-C61F-4213-B183-4F9F60024D7A}" srcOrd="0" destOrd="0" presId="urn:microsoft.com/office/officeart/2005/8/layout/matrix1"/>
    <dgm:cxn modelId="{2741754F-DB28-4E6B-A6FB-6788E4D67396}" srcId="{A262D972-D988-4BA6-9B8F-193533CB4E6D}" destId="{E6F72FC1-13FC-408F-83E9-2BAAC721FD92}" srcOrd="0" destOrd="0" parTransId="{CDB273FC-71CB-4D7C-97A5-201C926672FE}" sibTransId="{A30BBF4E-89E5-4D75-BE52-DF2A6A3FA814}"/>
    <dgm:cxn modelId="{11C682CD-F64A-4D5E-B7E7-CEAEAA173878}" type="presOf" srcId="{616E1435-41B9-41A4-B071-22E754D3C710}" destId="{0E27734F-84C4-42D8-81FF-393492232213}" srcOrd="0" destOrd="0" presId="urn:microsoft.com/office/officeart/2005/8/layout/matrix1"/>
    <dgm:cxn modelId="{18EAFA08-B2E7-4CBF-8FE5-D7E90403A764}" srcId="{4BF22BFD-B997-4D1D-972E-6030DBCAF734}" destId="{A262D972-D988-4BA6-9B8F-193533CB4E6D}" srcOrd="0" destOrd="0" parTransId="{92AA165F-64A6-4F25-97B8-A3B34FF2DA07}" sibTransId="{F670D5D1-1DA8-4D67-A40A-4B7CFBC5F313}"/>
    <dgm:cxn modelId="{99DD9771-3C64-4FE1-A5FA-4FBD263D2152}" type="presOf" srcId="{7CF22858-3A37-40BE-881E-6908277898D0}" destId="{C7334BAA-A2AE-4CCB-B348-1E6065CFAA19}" srcOrd="0" destOrd="0" presId="urn:microsoft.com/office/officeart/2005/8/layout/matrix1"/>
    <dgm:cxn modelId="{BB78EBB2-1FEE-413A-BE09-2BCA290358FE}" srcId="{A262D972-D988-4BA6-9B8F-193533CB4E6D}" destId="{616E1435-41B9-41A4-B071-22E754D3C710}" srcOrd="3" destOrd="0" parTransId="{0532F8BF-123E-42F6-8654-93EB79C68FD3}" sibTransId="{6BE39675-E386-4696-9C93-1282EBF420C7}"/>
    <dgm:cxn modelId="{FD7F2737-3EC5-4BF1-84DA-5942DCB00594}" srcId="{A262D972-D988-4BA6-9B8F-193533CB4E6D}" destId="{7CF22858-3A37-40BE-881E-6908277898D0}" srcOrd="2" destOrd="0" parTransId="{6ECCAB2A-3546-4C20-903F-7759966C67BD}" sibTransId="{3AA19D40-D070-49C7-8FFC-407CE5B4FADA}"/>
    <dgm:cxn modelId="{7F231A3F-05A8-4BF9-A545-FBA0518F9752}" type="presOf" srcId="{BF65FCB9-B8ED-4224-8C79-CDDCFEDE6A5F}" destId="{1E10C8A8-0567-479B-9B98-4744832F9AE8}" srcOrd="0" destOrd="0" presId="urn:microsoft.com/office/officeart/2005/8/layout/matrix1"/>
    <dgm:cxn modelId="{16C27DBC-E2C1-4596-B3A7-1A752DB8B8AC}" type="presOf" srcId="{4BF22BFD-B997-4D1D-972E-6030DBCAF734}" destId="{66E21795-F44D-45EE-AC94-E9EB08C0EE83}" srcOrd="0" destOrd="0" presId="urn:microsoft.com/office/officeart/2005/8/layout/matrix1"/>
    <dgm:cxn modelId="{48BD6ACA-9F9F-4193-B75F-2E70E8057768}" srcId="{A262D972-D988-4BA6-9B8F-193533CB4E6D}" destId="{BF65FCB9-B8ED-4224-8C79-CDDCFEDE6A5F}" srcOrd="1" destOrd="0" parTransId="{46791964-4960-45A1-963A-F634B2A6D1F7}" sibTransId="{34618721-BD1B-45F4-BEB4-F9648605AEE0}"/>
    <dgm:cxn modelId="{D3A2286E-3263-42B2-8AF7-9F06FF0EB897}" type="presOf" srcId="{E6F72FC1-13FC-408F-83E9-2BAAC721FD92}" destId="{2E4A69A9-EDCD-4A02-896E-68252EB22A63}" srcOrd="1" destOrd="0" presId="urn:microsoft.com/office/officeart/2005/8/layout/matrix1"/>
    <dgm:cxn modelId="{96180B06-B369-4477-8AE6-92A5148E364E}" type="presOf" srcId="{BF65FCB9-B8ED-4224-8C79-CDDCFEDE6A5F}" destId="{865483A0-0975-49B0-B7BB-1C950DE2C42F}" srcOrd="1" destOrd="0" presId="urn:microsoft.com/office/officeart/2005/8/layout/matrix1"/>
    <dgm:cxn modelId="{BA492D0E-D9BC-49BA-925A-70AF8C746C79}" type="presOf" srcId="{616E1435-41B9-41A4-B071-22E754D3C710}" destId="{2FE31842-4482-4A00-B82F-A819F5D0F362}" srcOrd="1" destOrd="0" presId="urn:microsoft.com/office/officeart/2005/8/layout/matrix1"/>
    <dgm:cxn modelId="{A3512FE8-2B10-4C51-A8D4-183CB6F11E4C}" type="presParOf" srcId="{66E21795-F44D-45EE-AC94-E9EB08C0EE83}" destId="{CDB3C3CA-DD2F-4985-BDA0-A103E1B56598}" srcOrd="0" destOrd="0" presId="urn:microsoft.com/office/officeart/2005/8/layout/matrix1"/>
    <dgm:cxn modelId="{F3F3EF7D-7EA2-49A2-8981-B64961E04A6A}" type="presParOf" srcId="{CDB3C3CA-DD2F-4985-BDA0-A103E1B56598}" destId="{57544D36-C61F-4213-B183-4F9F60024D7A}" srcOrd="0" destOrd="0" presId="urn:microsoft.com/office/officeart/2005/8/layout/matrix1"/>
    <dgm:cxn modelId="{24CC5505-B59F-4FDE-9106-0AAB419340EA}" type="presParOf" srcId="{CDB3C3CA-DD2F-4985-BDA0-A103E1B56598}" destId="{2E4A69A9-EDCD-4A02-896E-68252EB22A63}" srcOrd="1" destOrd="0" presId="urn:microsoft.com/office/officeart/2005/8/layout/matrix1"/>
    <dgm:cxn modelId="{E1242FDA-A61B-4642-857C-D863EB228233}" type="presParOf" srcId="{CDB3C3CA-DD2F-4985-BDA0-A103E1B56598}" destId="{1E10C8A8-0567-479B-9B98-4744832F9AE8}" srcOrd="2" destOrd="0" presId="urn:microsoft.com/office/officeart/2005/8/layout/matrix1"/>
    <dgm:cxn modelId="{AD2CFF66-9D06-4E1A-BDF6-C96CF93D317E}" type="presParOf" srcId="{CDB3C3CA-DD2F-4985-BDA0-A103E1B56598}" destId="{865483A0-0975-49B0-B7BB-1C950DE2C42F}" srcOrd="3" destOrd="0" presId="urn:microsoft.com/office/officeart/2005/8/layout/matrix1"/>
    <dgm:cxn modelId="{C169F372-3296-4084-9548-E83191EAA10B}" type="presParOf" srcId="{CDB3C3CA-DD2F-4985-BDA0-A103E1B56598}" destId="{C7334BAA-A2AE-4CCB-B348-1E6065CFAA19}" srcOrd="4" destOrd="0" presId="urn:microsoft.com/office/officeart/2005/8/layout/matrix1"/>
    <dgm:cxn modelId="{BDE7141C-3E30-4A79-9915-69048A482757}" type="presParOf" srcId="{CDB3C3CA-DD2F-4985-BDA0-A103E1B56598}" destId="{38B6EEFD-9B42-44C4-8532-704F15F64E77}" srcOrd="5" destOrd="0" presId="urn:microsoft.com/office/officeart/2005/8/layout/matrix1"/>
    <dgm:cxn modelId="{97000A81-0CF6-4579-9A9A-FC8413A4468C}" type="presParOf" srcId="{CDB3C3CA-DD2F-4985-BDA0-A103E1B56598}" destId="{0E27734F-84C4-42D8-81FF-393492232213}" srcOrd="6" destOrd="0" presId="urn:microsoft.com/office/officeart/2005/8/layout/matrix1"/>
    <dgm:cxn modelId="{7D66545B-49B0-4B7C-AF5D-5B5690ED7D8E}" type="presParOf" srcId="{CDB3C3CA-DD2F-4985-BDA0-A103E1B56598}" destId="{2FE31842-4482-4A00-B82F-A819F5D0F362}" srcOrd="7" destOrd="0" presId="urn:microsoft.com/office/officeart/2005/8/layout/matrix1"/>
    <dgm:cxn modelId="{896F9B19-2497-42DE-ACB3-DD60758130AA}" type="presParOf" srcId="{66E21795-F44D-45EE-AC94-E9EB08C0EE83}" destId="{8E4843CE-6373-48AF-B307-1547310AFAEA}" srcOrd="1" destOrd="0" presId="urn:microsoft.com/office/officeart/2005/8/layout/matrix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matrix1">
  <dgm:title val=""/>
  <dgm:desc val=""/>
  <dgm:catLst>
    <dgm:cat type="matrix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3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3" destOrd="0"/>
      </dgm:cxnLst>
      <dgm:bg/>
      <dgm:whole/>
    </dgm:dataModel>
  </dgm:clrData>
  <dgm:layoutNode name="diagram">
    <dgm:varLst>
      <dgm:chMax val="1"/>
      <dgm:dir/>
      <dgm:animLvl val="ctr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ctrX" for="ch" forName="matrix" refType="w" fact="0.5"/>
      <dgm:constr type="ctrY" for="ch" forName="matrix" refType="h" fact="0.5"/>
      <dgm:constr type="w" for="ch" forName="matrix" refType="w"/>
      <dgm:constr type="h" for="ch" forName="matrix" refType="h"/>
      <dgm:constr type="ctrX" for="ch" forName="centerTile" refType="w" fact="0.5"/>
      <dgm:constr type="ctrY" for="ch" forName="centerTile" refType="h" fact="0.5"/>
      <dgm:constr type="w" for="ch" forName="centerTile" refType="w" fact="0.3"/>
      <dgm:constr type="h" for="ch" forName="centerTile" refType="h" fact="0.25"/>
      <dgm:constr type="primFontSz" for="des" ptType="node" op="equ" val="65"/>
    </dgm:constrLst>
    <dgm:ruleLst/>
    <dgm:choose name="Name0">
      <dgm:if name="Name1" axis="ch" ptType="node" func="cnt" op="gte" val="1">
        <dgm:layoutNode name="matrix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tile1"/>
            <dgm:constr type="t" for="ch" forName="tile1"/>
            <dgm:constr type="r" for="ch" forName="tile1" refType="w" fact="0.5"/>
            <dgm:constr type="b" for="ch" forName="tile1" refType="h" fact="0.5"/>
            <dgm:constr type="l" for="ch" forName="tile1text" refType="l" refFor="ch" refForName="tile1"/>
            <dgm:constr type="t" for="ch" forName="tile1text" refType="t" refFor="ch" refForName="tile1"/>
            <dgm:constr type="w" for="ch" forName="tile1text" refType="w" refFor="ch" refForName="tile1"/>
            <dgm:constr type="h" for="ch" forName="tile1text" refType="h" refFor="ch" refForName="tile1" fact="0.75"/>
            <dgm:constr type="r" for="ch" forName="tile2" refType="w"/>
            <dgm:constr type="t" for="ch" forName="tile2"/>
            <dgm:constr type="l" for="ch" forName="tile2" refType="w" fact="0.5"/>
            <dgm:constr type="b" for="ch" forName="tile2" refType="h" fact="0.5"/>
            <dgm:constr type="r" for="ch" forName="tile2text" refType="r" refFor="ch" refForName="tile2"/>
            <dgm:constr type="t" for="ch" forName="tile2text" refType="t" refFor="ch" refForName="tile2"/>
            <dgm:constr type="w" for="ch" forName="tile2text" refType="w" refFor="ch" refForName="tile2"/>
            <dgm:constr type="h" for="ch" forName="tile2text" refType="h" refFor="ch" refForName="tile2" fact="0.75"/>
            <dgm:constr type="l" for="ch" forName="tile3"/>
            <dgm:constr type="b" for="ch" forName="tile3" refType="h"/>
            <dgm:constr type="r" for="ch" forName="tile3" refType="w" fact="0.5"/>
            <dgm:constr type="t" for="ch" forName="tile3" refType="h" fact="0.5"/>
            <dgm:constr type="l" for="ch" forName="tile3text" refType="l" refFor="ch" refForName="tile3"/>
            <dgm:constr type="b" for="ch" forName="tile3text" refType="b" refFor="ch" refForName="tile3"/>
            <dgm:constr type="w" for="ch" forName="tile3text" refType="w" refFor="ch" refForName="tile3"/>
            <dgm:constr type="h" for="ch" forName="tile3text" refType="h" refFor="ch" refForName="tile3" fact="0.75"/>
            <dgm:constr type="r" for="ch" forName="tile4" refType="w"/>
            <dgm:constr type="b" for="ch" forName="tile4" refType="h"/>
            <dgm:constr type="l" for="ch" forName="tile4" refType="w" fact="0.5"/>
            <dgm:constr type="t" for="ch" forName="tile4" refType="h" fact="0.5"/>
            <dgm:constr type="r" for="ch" forName="tile4text" refType="r" refFor="ch" refForName="tile4"/>
            <dgm:constr type="b" for="ch" forName="tile4text" refType="b" refFor="ch" refForName="tile4"/>
            <dgm:constr type="w" for="ch" forName="tile4text" refType="w" refFor="ch" refForName="tile4"/>
            <dgm:constr type="h" for="ch" forName="tile4text" refType="h" refFor="ch" refForName="tile4" fact="0.75"/>
          </dgm:constrLst>
          <dgm:ruleLst/>
          <dgm:layoutNode name="tile1" styleLbl="node1">
            <dgm:alg type="sp"/>
            <dgm:shape xmlns:r="http://schemas.openxmlformats.org/officeDocument/2006/relationships" rot="270" type="round1Rect" r:blip="">
              <dgm:adjLst/>
            </dgm:shape>
            <dgm:choose name="Name2">
              <dgm:if name="Name3" func="var" arg="dir" op="equ" val="norm">
                <dgm:presOf axis="ch ch desOrSelf" ptType="node node node" st="1 1 1" cnt="1 1 0"/>
              </dgm:if>
              <dgm:else name="Name4">
                <dgm:presOf axis="ch ch desOrSelf" ptType="node node node" st="1 2 1" cnt="1 1 0"/>
              </dgm:else>
            </dgm:choose>
            <dgm:constrLst/>
            <dgm:ruleLst/>
          </dgm:layoutNode>
          <dgm:layoutNode name="tile1text" styleLbl="node1">
            <dgm:varLst>
              <dgm:chMax val="0"/>
              <dgm:chPref val="0"/>
              <dgm:bulletEnabled val="1"/>
            </dgm:varLst>
            <dgm:choose name="Name5">
              <dgm:if name="Name6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7">
                <dgm:alg type="tx"/>
              </dgm:else>
            </dgm:choose>
            <dgm:shape xmlns:r="http://schemas.openxmlformats.org/officeDocument/2006/relationships" rot="270" type="rect" r:blip="" hideGeom="1">
              <dgm:adjLst>
                <dgm:adj idx="1" val="0.2"/>
              </dgm:adjLst>
            </dgm:shape>
            <dgm:choose name="Name8">
              <dgm:if name="Name9" func="var" arg="dir" op="equ" val="norm">
                <dgm:presOf axis="ch ch desOrSelf" ptType="node node node" st="1 1 1" cnt="1 1 0"/>
              </dgm:if>
              <dgm:else name="Name10">
                <dgm:presOf axis="ch ch desOrSelf" ptType="node node node" st="1 2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2" styleLbl="node1">
            <dgm:alg type="sp"/>
            <dgm:shape xmlns:r="http://schemas.openxmlformats.org/officeDocument/2006/relationships" type="round1Rect" r:blip="">
              <dgm:adjLst/>
            </dgm:shape>
            <dgm:choose name="Name11">
              <dgm:if name="Name12" func="var" arg="dir" op="equ" val="norm">
                <dgm:presOf axis="ch ch desOrSelf" ptType="node node node" st="1 2 1" cnt="1 1 0"/>
              </dgm:if>
              <dgm:else name="Name13">
                <dgm:presOf axis="ch ch desOrSelf" ptType="node node node" st="1 1 1" cnt="1 1 0"/>
              </dgm:else>
            </dgm:choose>
            <dgm:constrLst/>
            <dgm:ruleLst/>
          </dgm:layoutNode>
          <dgm:layoutNode name="tile2text" styleLbl="node1">
            <dgm:varLst>
              <dgm:chMax val="0"/>
              <dgm:chPref val="0"/>
              <dgm:bulletEnabled val="1"/>
            </dgm:varLst>
            <dgm:choose name="Name14">
              <dgm:if name="Name15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16">
                <dgm:alg type="tx"/>
              </dgm:else>
            </dgm:choose>
            <dgm:shape xmlns:r="http://schemas.openxmlformats.org/officeDocument/2006/relationships" type="rect" r:blip="" hideGeom="1">
              <dgm:adjLst/>
            </dgm:shape>
            <dgm:choose name="Name17">
              <dgm:if name="Name18" func="var" arg="dir" op="equ" val="norm">
                <dgm:presOf axis="ch ch desOrSelf" ptType="node node node" st="1 2 1" cnt="1 1 0"/>
              </dgm:if>
              <dgm:else name="Name19">
                <dgm:presOf axis="ch ch desOrSelf" ptType="node node node" st="1 1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3" styleLbl="node1">
            <dgm:alg type="sp"/>
            <dgm:shape xmlns:r="http://schemas.openxmlformats.org/officeDocument/2006/relationships" rot="180" type="round1Rect" r:blip="">
              <dgm:adjLst/>
            </dgm:shape>
            <dgm:choose name="Name20">
              <dgm:if name="Name21" func="var" arg="dir" op="equ" val="norm">
                <dgm:presOf axis="ch ch desOrSelf" ptType="node node node" st="1 3 1" cnt="1 1 0"/>
              </dgm:if>
              <dgm:else name="Name22">
                <dgm:presOf axis="ch ch desOrSelf" ptType="node node node" st="1 4 1" cnt="1 1 0"/>
              </dgm:else>
            </dgm:choose>
            <dgm:constrLst/>
            <dgm:ruleLst/>
          </dgm:layoutNode>
          <dgm:layoutNode name="tile3text" styleLbl="node1">
            <dgm:varLst>
              <dgm:chMax val="0"/>
              <dgm:chPref val="0"/>
              <dgm:bulletEnabled val="1"/>
            </dgm:varLst>
            <dgm:choose name="Name23">
              <dgm:if name="Name24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25">
                <dgm:alg type="tx"/>
              </dgm:else>
            </dgm:choose>
            <dgm:shape xmlns:r="http://schemas.openxmlformats.org/officeDocument/2006/relationships" rot="180" type="rect" r:blip="" hideGeom="1">
              <dgm:adjLst/>
            </dgm:shape>
            <dgm:choose name="Name26">
              <dgm:if name="Name27" func="var" arg="dir" op="equ" val="norm">
                <dgm:presOf axis="ch ch desOrSelf" ptType="node node node" st="1 3 1" cnt="1 1 0"/>
              </dgm:if>
              <dgm:else name="Name28">
                <dgm:presOf axis="ch ch desOrSelf" ptType="node node node" st="1 4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4" styleLbl="node1">
            <dgm:alg type="sp"/>
            <dgm:shape xmlns:r="http://schemas.openxmlformats.org/officeDocument/2006/relationships" rot="90" type="round1Rect" r:blip="">
              <dgm:adjLst/>
            </dgm:shape>
            <dgm:choose name="Name29">
              <dgm:if name="Name30" func="var" arg="dir" op="equ" val="norm">
                <dgm:presOf axis="ch ch desOrSelf" ptType="node node node" st="1 4 1" cnt="1 1 0"/>
              </dgm:if>
              <dgm:else name="Name31">
                <dgm:presOf axis="ch ch desOrSelf" ptType="node node node" st="1 3 1" cnt="1 1 0"/>
              </dgm:else>
            </dgm:choose>
            <dgm:constrLst/>
            <dgm:ruleLst/>
          </dgm:layoutNode>
          <dgm:layoutNode name="tile4text" styleLbl="node1">
            <dgm:varLst>
              <dgm:chMax val="0"/>
              <dgm:chPref val="0"/>
              <dgm:bulletEnabled val="1"/>
            </dgm:varLst>
            <dgm:choose name="Name32">
              <dgm:if name="Name33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34">
                <dgm:alg type="tx"/>
              </dgm:else>
            </dgm:choose>
            <dgm:shape xmlns:r="http://schemas.openxmlformats.org/officeDocument/2006/relationships" rot="90" type="rect" r:blip="" hideGeom="1">
              <dgm:adjLst/>
            </dgm:shape>
            <dgm:choose name="Name35">
              <dgm:if name="Name36" func="var" arg="dir" op="equ" val="norm">
                <dgm:presOf axis="ch ch desOrSelf" ptType="node node node" st="1 4 1" cnt="1 1 0"/>
              </dgm:if>
              <dgm:else name="Name37">
                <dgm:presOf axis="ch ch desOrSelf" ptType="node node node" st="1 3 1" cnt="1 1 0"/>
              </dgm:else>
            </dgm:choose>
            <dgm:constrLst/>
            <dgm:ruleLst>
              <dgm:rule type="primFontSz" val="5" fact="NaN" max="NaN"/>
            </dgm:ruleLst>
          </dgm:layoutNode>
        </dgm:layoutNode>
        <dgm:layoutNode name="centerTile" styleLbl="fgShp">
          <dgm:varLst>
            <dgm:chMax val="0"/>
            <dgm:chPref val="0"/>
          </dgm:varLst>
          <dgm:alg type="tx"/>
          <dgm:shape xmlns:r="http://schemas.openxmlformats.org/officeDocument/2006/relationships" type="roundRect" r:blip="">
            <dgm:adjLst/>
          </dgm:shape>
          <dgm:presOf axis="ch" ptType="node" cnt="1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38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47CECC8-656B-4FA4-B2F7-7C8FCD0E26C2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A109D65-D1B6-4FB2-A6D8-174EB84944B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Because no previous research on HIV/AIDS among </a:t>
            </a:r>
            <a:r>
              <a:rPr lang="en-US" dirty="0" err="1" smtClean="0"/>
              <a:t>dalits</a:t>
            </a:r>
            <a:r>
              <a:rPr lang="en-US" dirty="0" smtClean="0"/>
              <a:t> has been done, a study </a:t>
            </a:r>
            <a:r>
              <a:rPr lang="en-US" dirty="0" smtClean="0"/>
              <a:t>that contextualizes</a:t>
            </a:r>
            <a:r>
              <a:rPr lang="en-US" baseline="0" dirty="0" smtClean="0"/>
              <a:t> </a:t>
            </a:r>
            <a:r>
              <a:rPr lang="en-US" baseline="0" dirty="0" smtClean="0"/>
              <a:t>their vulnerabilities and perceptions is crucial to creating appropriate HIV/AIDS education and interventions to them.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A109D65-D1B6-4FB2-A6D8-174EB84944B7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19/12/2013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agepub.in/upm-data/48453_ch_1.pdf" TargetMode="Externa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Use of Qualitative Methods in Health Research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Presenter: Dr Himani </a:t>
            </a:r>
            <a:r>
              <a:rPr lang="en-US" dirty="0" err="1" smtClean="0"/>
              <a:t>Shemar</a:t>
            </a:r>
            <a:endParaRPr lang="en-US" dirty="0" smtClean="0"/>
          </a:p>
          <a:p>
            <a:r>
              <a:rPr lang="en-US" dirty="0" smtClean="0"/>
              <a:t>Moderator: Dr Abhishek V Raut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Autofit/>
          </a:bodyPr>
          <a:lstStyle/>
          <a:p>
            <a:r>
              <a:rPr lang="en-US" sz="3600" dirty="0" smtClean="0"/>
              <a:t>Exploratory studies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/>
          </a:bodyPr>
          <a:lstStyle/>
          <a:p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Conducted </a:t>
            </a:r>
            <a:r>
              <a:rPr lang="en-US" sz="2800" dirty="0" smtClean="0"/>
              <a:t>when there are few or no earlier studies to which references can be made for information</a:t>
            </a:r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Aim is to look for patterns, ideas or hypotheses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274638"/>
            <a:ext cx="8686800" cy="715962"/>
          </a:xfrm>
        </p:spPr>
        <p:txBody>
          <a:bodyPr>
            <a:noAutofit/>
          </a:bodyPr>
          <a:lstStyle/>
          <a:p>
            <a:r>
              <a:rPr lang="en-US" sz="3200" b="1" dirty="0" smtClean="0"/>
              <a:t>Advantage of qualitative methods in Exploratory Research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105400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Char char="q"/>
            </a:pPr>
            <a:r>
              <a:rPr lang="en-US" sz="2800" dirty="0" smtClean="0"/>
              <a:t>Use of open ended questions and probing gives participants an opportunity to respond in their own words</a:t>
            </a:r>
          </a:p>
          <a:p>
            <a:pPr>
              <a:buNone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Open ended questions have ability to evoke responses that are:</a:t>
            </a:r>
          </a:p>
          <a:p>
            <a:pPr>
              <a:buFont typeface="Wingdings" pitchFamily="2" charset="2"/>
              <a:buChar char="§"/>
            </a:pPr>
            <a:r>
              <a:rPr lang="en-US" sz="2800" dirty="0" smtClean="0"/>
              <a:t>Meaningful and culturally salient to participant</a:t>
            </a:r>
          </a:p>
          <a:p>
            <a:pPr>
              <a:buFont typeface="Wingdings" pitchFamily="2" charset="2"/>
              <a:buChar char="§"/>
            </a:pPr>
            <a:r>
              <a:rPr lang="en-US" sz="2800" dirty="0" smtClean="0"/>
              <a:t>Unanticipated by researcher</a:t>
            </a:r>
          </a:p>
          <a:p>
            <a:pPr>
              <a:buFont typeface="Wingdings" pitchFamily="2" charset="2"/>
              <a:buChar char="§"/>
            </a:pPr>
            <a:r>
              <a:rPr lang="en-US" sz="2800" dirty="0" smtClean="0"/>
              <a:t>Rich and explanatory in nature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/>
          </a:bodyPr>
          <a:lstStyle/>
          <a:p>
            <a:r>
              <a:rPr lang="en-US" sz="3200" dirty="0" smtClean="0"/>
              <a:t>Example: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>
            <a:normAutofit/>
          </a:bodyPr>
          <a:lstStyle/>
          <a:p>
            <a:endParaRPr lang="en-US" sz="2800" dirty="0" smtClean="0"/>
          </a:p>
          <a:p>
            <a:pPr>
              <a:buNone/>
            </a:pPr>
            <a:endParaRPr lang="en-US" sz="2800" dirty="0" smtClean="0"/>
          </a:p>
          <a:p>
            <a:pPr>
              <a:buNone/>
            </a:pPr>
            <a:r>
              <a:rPr lang="en-US" sz="2800" dirty="0" smtClean="0"/>
              <a:t>    If we are trying to get more men to undergo vasectomy we might start by having participants identify all of the </a:t>
            </a:r>
            <a:r>
              <a:rPr lang="en-US" sz="2800" dirty="0" err="1" smtClean="0"/>
              <a:t>percieved</a:t>
            </a:r>
            <a:r>
              <a:rPr lang="en-US" sz="2800" dirty="0" smtClean="0"/>
              <a:t> barriers and facilitators to having the procedure.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5719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304800"/>
          <a:ext cx="8458200" cy="6248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Autofit/>
          </a:bodyPr>
          <a:lstStyle/>
          <a:p>
            <a:r>
              <a:rPr lang="en-US" sz="3600" dirty="0" smtClean="0"/>
              <a:t>Questionnaire construction and adaptation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382000" cy="49831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dirty="0" smtClean="0"/>
              <a:t>  </a:t>
            </a:r>
          </a:p>
          <a:p>
            <a:pPr>
              <a:buNone/>
            </a:pPr>
            <a:endParaRPr lang="en-US" sz="2800" dirty="0" smtClean="0"/>
          </a:p>
          <a:p>
            <a:pPr>
              <a:buNone/>
            </a:pPr>
            <a:r>
              <a:rPr lang="en-US" sz="2800" dirty="0" smtClean="0"/>
              <a:t>    Qualitative methods can be used to determine respondents’ idea regarding content of questionnaire, language used, question and response format.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33400"/>
          </a:xfrm>
        </p:spPr>
        <p:txBody>
          <a:bodyPr>
            <a:noAutofit/>
          </a:bodyPr>
          <a:lstStyle/>
          <a:p>
            <a:r>
              <a:rPr lang="en-US" sz="3200" b="1" dirty="0" smtClean="0"/>
              <a:t>Example: Food Frequency Questionnaire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867400"/>
          </a:xfrm>
        </p:spPr>
        <p:txBody>
          <a:bodyPr>
            <a:normAutofit fontScale="40000" lnSpcReduction="20000"/>
          </a:bodyPr>
          <a:lstStyle/>
          <a:p>
            <a:pPr lvl="0"/>
            <a:r>
              <a:rPr lang="en-US" sz="7000" dirty="0" smtClean="0"/>
              <a:t>Help decide what the main nutritional/dietary issues are in a particular setting;</a:t>
            </a:r>
          </a:p>
          <a:p>
            <a:pPr lvl="0">
              <a:buNone/>
            </a:pPr>
            <a:endParaRPr lang="en-US" sz="5900" dirty="0" smtClean="0"/>
          </a:p>
          <a:p>
            <a:pPr lvl="0"/>
            <a:r>
              <a:rPr lang="en-US" sz="7000" dirty="0" smtClean="0"/>
              <a:t>Select appropriate tools for estimation of portion size.</a:t>
            </a:r>
          </a:p>
          <a:p>
            <a:pPr lvl="0"/>
            <a:endParaRPr lang="en-US" sz="5900" dirty="0" smtClean="0"/>
          </a:p>
          <a:p>
            <a:pPr lvl="0"/>
            <a:r>
              <a:rPr lang="en-US" sz="7000" dirty="0" smtClean="0"/>
              <a:t>Help decide who will be the best proxy reporters for the diets of individuals who cannot provide their own report (e.g., small children);</a:t>
            </a:r>
          </a:p>
          <a:p>
            <a:pPr lvl="0">
              <a:buNone/>
            </a:pPr>
            <a:endParaRPr lang="en-US" sz="5900" dirty="0" smtClean="0"/>
          </a:p>
          <a:p>
            <a:pPr lvl="0"/>
            <a:r>
              <a:rPr lang="en-US" sz="7000" dirty="0" smtClean="0"/>
              <a:t>Select foods for inclusion on food frequencies and infant diet histories;</a:t>
            </a:r>
          </a:p>
          <a:p>
            <a:pPr lvl="0"/>
            <a:endParaRPr lang="en-US" sz="5900" dirty="0" smtClean="0"/>
          </a:p>
          <a:p>
            <a:pPr lvl="0"/>
            <a:r>
              <a:rPr lang="en-US" sz="7000" dirty="0" smtClean="0"/>
              <a:t>Select appropriate wording (labels) for foods on a food frequency;</a:t>
            </a:r>
          </a:p>
          <a:p>
            <a:pPr lvl="0">
              <a:buNone/>
            </a:pPr>
            <a:endParaRPr lang="en-US" sz="7000" dirty="0" smtClean="0"/>
          </a:p>
          <a:p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lnSpcReduction="10000"/>
          </a:bodyPr>
          <a:lstStyle/>
          <a:p>
            <a:pPr lvl="0"/>
            <a:r>
              <a:rPr lang="en-US" sz="2800" dirty="0" smtClean="0"/>
              <a:t>Decide on appropriate probing questions for 24-hour recalls;</a:t>
            </a:r>
          </a:p>
          <a:p>
            <a:pPr lvl="0"/>
            <a:endParaRPr lang="en-US" sz="2800" dirty="0" smtClean="0"/>
          </a:p>
          <a:p>
            <a:pPr lvl="0"/>
            <a:r>
              <a:rPr lang="en-US" sz="2800" dirty="0" smtClean="0"/>
              <a:t>Design additional survey questions which assess impact of a nutrition intervention programme on cognitive and </a:t>
            </a:r>
            <a:r>
              <a:rPr lang="en-US" sz="2800" dirty="0" err="1" smtClean="0"/>
              <a:t>behavioural</a:t>
            </a:r>
            <a:r>
              <a:rPr lang="en-US" sz="2800" dirty="0" smtClean="0"/>
              <a:t> factors;</a:t>
            </a:r>
          </a:p>
          <a:p>
            <a:pPr lvl="0"/>
            <a:endParaRPr lang="en-US" sz="2800" dirty="0" smtClean="0"/>
          </a:p>
          <a:p>
            <a:pPr lvl="0"/>
            <a:r>
              <a:rPr lang="en-US" sz="2800" dirty="0" smtClean="0"/>
              <a:t>Develop questions for structured surveys;</a:t>
            </a:r>
          </a:p>
          <a:p>
            <a:pPr lvl="0"/>
            <a:endParaRPr lang="en-US" sz="2800" dirty="0" smtClean="0"/>
          </a:p>
          <a:p>
            <a:pPr lvl="0"/>
            <a:r>
              <a:rPr lang="en-US" sz="2800" dirty="0" smtClean="0"/>
              <a:t>Aid in the interpretation of quantitative findings.</a:t>
            </a:r>
          </a:p>
          <a:p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Enhance findings of quantitative Research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686800" cy="5257800"/>
          </a:xfrm>
        </p:spPr>
        <p:txBody>
          <a:bodyPr>
            <a:noAutofit/>
          </a:bodyPr>
          <a:lstStyle/>
          <a:p>
            <a:r>
              <a:rPr lang="en-US" sz="2800" dirty="0" smtClean="0"/>
              <a:t>It serve a source of hypotheses for </a:t>
            </a:r>
            <a:r>
              <a:rPr lang="en-US" sz="2800" smtClean="0"/>
              <a:t>quantitative </a:t>
            </a:r>
            <a:r>
              <a:rPr lang="en-US" sz="2800" smtClean="0"/>
              <a:t>study</a:t>
            </a:r>
            <a:endParaRPr lang="en-US" sz="2800" dirty="0" smtClean="0"/>
          </a:p>
          <a:p>
            <a:pPr>
              <a:buNone/>
            </a:pPr>
            <a:endParaRPr lang="en-US" sz="2800" dirty="0" smtClean="0"/>
          </a:p>
          <a:p>
            <a:r>
              <a:rPr lang="en-US" sz="2800" dirty="0" smtClean="0"/>
              <a:t>Identify appropriate variables to be measured.</a:t>
            </a:r>
          </a:p>
          <a:p>
            <a:pPr>
              <a:buNone/>
            </a:pPr>
            <a:endParaRPr lang="en-US" sz="2800" dirty="0" smtClean="0"/>
          </a:p>
          <a:p>
            <a:r>
              <a:rPr lang="en-US" sz="2800" dirty="0" smtClean="0"/>
              <a:t>Help </a:t>
            </a:r>
            <a:r>
              <a:rPr lang="en-US" sz="2800" dirty="0" smtClean="0"/>
              <a:t>to improve the accuracy &amp; relevance of quantitative studies by increasing our understanding of creation of quantitative data</a:t>
            </a:r>
          </a:p>
          <a:p>
            <a:pPr>
              <a:buNone/>
            </a:pPr>
            <a:endParaRPr lang="en-US" sz="2800" dirty="0" smtClean="0"/>
          </a:p>
          <a:p>
            <a:r>
              <a:rPr lang="en-US" sz="2800" dirty="0" smtClean="0"/>
              <a:t>Providing explanations for unexpected or unexplained findings in quantitative studies</a:t>
            </a:r>
          </a:p>
          <a:p>
            <a:endParaRPr lang="en-US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/>
          </a:bodyPr>
          <a:lstStyle/>
          <a:p>
            <a:r>
              <a:rPr lang="en-US" sz="3600" dirty="0" smtClean="0"/>
              <a:t>Systematic Review</a:t>
            </a:r>
            <a:endParaRPr lang="en-US" sz="36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066800"/>
          <a:ext cx="8229600" cy="5410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609600"/>
          </a:xfrm>
        </p:spPr>
        <p:txBody>
          <a:bodyPr>
            <a:noAutofit/>
          </a:bodyPr>
          <a:lstStyle/>
          <a:p>
            <a:r>
              <a:rPr lang="en-US" sz="3600" dirty="0" smtClean="0"/>
              <a:t>Program Development</a:t>
            </a:r>
            <a:endParaRPr lang="en-US" sz="36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0" y="740884"/>
          <a:ext cx="9144000" cy="57513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/>
                <a:gridCol w="7772400"/>
              </a:tblGrid>
              <a:tr h="523439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Phase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 dirty="0"/>
                    </a:p>
                  </a:txBody>
                  <a:tcPr/>
                </a:tc>
              </a:tr>
              <a:tr h="523439">
                <a:tc rowSpan="3">
                  <a:txBody>
                    <a:bodyPr/>
                    <a:lstStyle/>
                    <a:p>
                      <a:r>
                        <a:rPr lang="en-US" sz="2400" dirty="0" smtClean="0"/>
                        <a:t>Pre Project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Identify local perceptions of health and development priorities</a:t>
                      </a:r>
                      <a:endParaRPr lang="en-US" sz="2400" dirty="0"/>
                    </a:p>
                  </a:txBody>
                  <a:tcPr/>
                </a:tc>
              </a:tr>
              <a:tr h="523439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Identifying  local perceptions  of health</a:t>
                      </a:r>
                      <a:endParaRPr lang="en-US" sz="2400" dirty="0"/>
                    </a:p>
                  </a:txBody>
                  <a:tcPr/>
                </a:tc>
              </a:tr>
              <a:tr h="523439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Identifying relevant interventions and target populations</a:t>
                      </a:r>
                      <a:endParaRPr lang="en-US" sz="2400" dirty="0"/>
                    </a:p>
                  </a:txBody>
                  <a:tcPr/>
                </a:tc>
              </a:tr>
              <a:tr h="523439">
                <a:tc rowSpan="2">
                  <a:txBody>
                    <a:bodyPr/>
                    <a:lstStyle/>
                    <a:p>
                      <a:r>
                        <a:rPr lang="en-US" sz="2400" dirty="0" smtClean="0"/>
                        <a:t>Project design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Developing</a:t>
                      </a:r>
                      <a:r>
                        <a:rPr lang="en-US" sz="2400" baseline="0" dirty="0" smtClean="0"/>
                        <a:t> appropriate IEC activities and materials</a:t>
                      </a:r>
                      <a:endParaRPr lang="en-US" sz="2400" dirty="0"/>
                    </a:p>
                  </a:txBody>
                  <a:tcPr/>
                </a:tc>
              </a:tr>
              <a:tr h="1005002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Designing more valid survey instruments by identifying topics for which survey research is most appropriate</a:t>
                      </a:r>
                      <a:r>
                        <a:rPr lang="en-US" sz="2400" baseline="0" dirty="0" smtClean="0"/>
                        <a:t>  and identifying relevant questions and their </a:t>
                      </a:r>
                      <a:r>
                        <a:rPr lang="en-US" sz="2400" baseline="0" dirty="0" err="1" smtClean="0"/>
                        <a:t>approprite</a:t>
                      </a:r>
                      <a:r>
                        <a:rPr lang="en-US" sz="2400" baseline="0" dirty="0" smtClean="0"/>
                        <a:t> wording</a:t>
                      </a:r>
                      <a:endParaRPr lang="en-US" sz="2400" dirty="0"/>
                    </a:p>
                  </a:txBody>
                  <a:tcPr/>
                </a:tc>
              </a:tr>
              <a:tr h="703502">
                <a:tc rowSpan="2">
                  <a:txBody>
                    <a:bodyPr/>
                    <a:lstStyle/>
                    <a:p>
                      <a:r>
                        <a:rPr lang="en-US" sz="2400" dirty="0" smtClean="0"/>
                        <a:t>Implementation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Investigating the feasibility, </a:t>
                      </a:r>
                      <a:r>
                        <a:rPr lang="en-US" sz="2400" dirty="0" err="1" smtClean="0"/>
                        <a:t>acceptibility</a:t>
                      </a:r>
                      <a:r>
                        <a:rPr lang="en-US" sz="2400" dirty="0" smtClean="0"/>
                        <a:t> &amp; </a:t>
                      </a:r>
                      <a:r>
                        <a:rPr lang="en-US" sz="2400" dirty="0" err="1" smtClean="0"/>
                        <a:t>appropriatness</a:t>
                      </a:r>
                      <a:r>
                        <a:rPr lang="en-US" sz="2400" baseline="0" dirty="0" smtClean="0"/>
                        <a:t> of  new health program</a:t>
                      </a:r>
                      <a:endParaRPr lang="en-US" sz="2400" dirty="0"/>
                    </a:p>
                  </a:txBody>
                  <a:tcPr/>
                </a:tc>
              </a:tr>
              <a:tr h="703502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Complementing </a:t>
                      </a:r>
                      <a:r>
                        <a:rPr lang="en-US" sz="2400" dirty="0" err="1" smtClean="0"/>
                        <a:t>quantitaive</a:t>
                      </a:r>
                      <a:r>
                        <a:rPr lang="en-US" sz="2400" dirty="0" smtClean="0"/>
                        <a:t> data  collected in routine monitoring studies</a:t>
                      </a:r>
                      <a:endParaRPr lang="en-US" sz="2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685800"/>
          </a:xfrm>
        </p:spPr>
        <p:txBody>
          <a:bodyPr>
            <a:noAutofit/>
          </a:bodyPr>
          <a:lstStyle/>
          <a:p>
            <a:r>
              <a:rPr lang="en-US" sz="3600" dirty="0" smtClean="0"/>
              <a:t>Qualitative Research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90600"/>
            <a:ext cx="8915400" cy="54864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dirty="0" smtClean="0"/>
              <a:t>    Qualitative research is a type of scientific research. In general terms, scientific research consists of an investigation that:</a:t>
            </a:r>
          </a:p>
          <a:p>
            <a:pPr>
              <a:buNone/>
            </a:pPr>
            <a:r>
              <a:rPr lang="en-US" sz="2800" dirty="0" smtClean="0"/>
              <a:t>    • seeks answers to a question</a:t>
            </a:r>
          </a:p>
          <a:p>
            <a:pPr>
              <a:buNone/>
            </a:pPr>
            <a:r>
              <a:rPr lang="en-US" sz="2800" dirty="0" smtClean="0"/>
              <a:t>    • systematically uses a predefined set of procedures to answer the question</a:t>
            </a:r>
          </a:p>
          <a:p>
            <a:pPr>
              <a:buNone/>
            </a:pPr>
            <a:r>
              <a:rPr lang="en-US" sz="2800" dirty="0" smtClean="0"/>
              <a:t>   • collects evidence</a:t>
            </a:r>
          </a:p>
          <a:p>
            <a:pPr>
              <a:buNone/>
            </a:pPr>
            <a:r>
              <a:rPr lang="en-US" sz="2800" dirty="0" smtClean="0"/>
              <a:t>   • produces findings that were not determined in advance</a:t>
            </a:r>
          </a:p>
          <a:p>
            <a:pPr>
              <a:buNone/>
            </a:pPr>
            <a:r>
              <a:rPr lang="en-US" sz="2800" dirty="0" smtClean="0"/>
              <a:t>   • produces findings that are applicable beyond the immediate boundaries of the study</a:t>
            </a:r>
          </a:p>
          <a:p>
            <a:pPr>
              <a:buNone/>
            </a:pP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116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143000"/>
          <a:ext cx="8458200" cy="51602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/>
                <a:gridCol w="2438400"/>
                <a:gridCol w="4648200"/>
              </a:tblGrid>
              <a:tr h="53340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Phase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Task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Example</a:t>
                      </a:r>
                      <a:endParaRPr lang="en-US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93359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Pre project phase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Assess problems of most concern to target population within a specific sector or issue; ranking of issue within that sector; relationship to general problems of concern to community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Free listing interviews of ‘most serious illness’ affecting children with 10 individuals in each of three areas of the project identified measles,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pertussis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, and diarrhea with vomiting as most serious.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Dysentry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, malaria and pneumonia were not considered among most serious illness by many people. 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876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04800" y="247181"/>
          <a:ext cx="8458200" cy="51615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4000"/>
                <a:gridCol w="2971800"/>
                <a:gridCol w="3962400"/>
              </a:tblGrid>
              <a:tr h="514819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Phase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Task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Example</a:t>
                      </a:r>
                      <a:endParaRPr lang="en-US" sz="2800" dirty="0"/>
                    </a:p>
                  </a:txBody>
                  <a:tcPr/>
                </a:tc>
              </a:tr>
              <a:tr h="4643352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Project design phase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Assess beliefs and attitudes and values underlying community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behaviours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 that a project has selected for change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Key informant interviews and focus groups with 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caretakers 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identified that caretakers do not seek medical treatment for children with dysentery 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because they do not 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consider dysentery very seriously and because the local health centre usually does not have drugs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533400" y="457200"/>
          <a:ext cx="8229600" cy="43952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200"/>
                <a:gridCol w="2743200"/>
                <a:gridCol w="3124200"/>
              </a:tblGrid>
              <a:tr h="60960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Phase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Task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Example</a:t>
                      </a:r>
                      <a:endParaRPr lang="en-US" sz="2800" dirty="0"/>
                    </a:p>
                  </a:txBody>
                  <a:tcPr/>
                </a:tc>
              </a:tr>
              <a:tr h="2309676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Monitoring and evaluation phase 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Monitor stakeholder reactions to project activities, levels of participation in program 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Group discussions with mother discover that some mothers are reluctant to use project services because the mothers feel they are treated rudely by project workers and ‘looked down upon’</a:t>
                      </a:r>
                      <a:endParaRPr lang="en-US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Autofit/>
          </a:bodyPr>
          <a:lstStyle/>
          <a:p>
            <a:r>
              <a:rPr lang="en-US" sz="3600" dirty="0" smtClean="0"/>
              <a:t>Program Evaluation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b="1" dirty="0" smtClean="0"/>
              <a:t>When do we employ Qualitative methods?</a:t>
            </a:r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When we have established effectiveness, but we are interested in replication, we ask “how” a program is implemented</a:t>
            </a:r>
          </a:p>
          <a:p>
            <a:pPr>
              <a:buNone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When we are interested in conducting process evaluation and want to know the reasons a program is not yielding the expected results.</a:t>
            </a:r>
            <a:endParaRPr lang="en-US" sz="28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Use of Qualitative methods in Evaluation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105400"/>
          </a:xfrm>
        </p:spPr>
        <p:txBody>
          <a:bodyPr>
            <a:normAutofit/>
          </a:bodyPr>
          <a:lstStyle/>
          <a:p>
            <a:pPr lvl="0">
              <a:buFont typeface="Wingdings" pitchFamily="2" charset="2"/>
              <a:buChar char="q"/>
            </a:pPr>
            <a:r>
              <a:rPr lang="en-US" sz="2800" dirty="0" smtClean="0"/>
              <a:t>Identify implementation and intermediate outcomes</a:t>
            </a:r>
          </a:p>
          <a:p>
            <a:pPr lvl="0">
              <a:buFont typeface="Wingdings" pitchFamily="2" charset="2"/>
              <a:buChar char="q"/>
            </a:pPr>
            <a:endParaRPr lang="en-US" sz="2800" dirty="0" smtClean="0"/>
          </a:p>
          <a:p>
            <a:pPr lvl="0">
              <a:buFont typeface="Wingdings" pitchFamily="2" charset="2"/>
              <a:buChar char="q"/>
            </a:pPr>
            <a:r>
              <a:rPr lang="en-US" sz="2800" dirty="0" smtClean="0"/>
              <a:t>Verify and complement quantitative measures</a:t>
            </a:r>
          </a:p>
          <a:p>
            <a:pPr lvl="0">
              <a:buFont typeface="Wingdings" pitchFamily="2" charset="2"/>
              <a:buChar char="q"/>
            </a:pPr>
            <a:endParaRPr lang="en-US" sz="2800" dirty="0" smtClean="0"/>
          </a:p>
          <a:p>
            <a:pPr lvl="0">
              <a:buFont typeface="Wingdings" pitchFamily="2" charset="2"/>
              <a:buChar char="q"/>
            </a:pPr>
            <a:r>
              <a:rPr lang="en-US" sz="2800" dirty="0" smtClean="0"/>
              <a:t>Eliminate threats to internal validity</a:t>
            </a:r>
          </a:p>
          <a:p>
            <a:pPr lvl="0">
              <a:buFont typeface="Wingdings" pitchFamily="2" charset="2"/>
              <a:buChar char="q"/>
            </a:pPr>
            <a:endParaRPr lang="en-US" sz="2800" dirty="0" smtClean="0"/>
          </a:p>
          <a:p>
            <a:pPr lvl="0">
              <a:buFont typeface="Wingdings" pitchFamily="2" charset="2"/>
              <a:buChar char="q"/>
            </a:pPr>
            <a:r>
              <a:rPr lang="en-US" sz="2800" dirty="0" smtClean="0"/>
              <a:t>Identify unintended outcomes</a:t>
            </a:r>
          </a:p>
          <a:p>
            <a:pPr lvl="0">
              <a:buFont typeface="Wingdings" pitchFamily="2" charset="2"/>
              <a:buChar char="q"/>
            </a:pPr>
            <a:endParaRPr lang="en-US" sz="2800" dirty="0" smtClean="0"/>
          </a:p>
          <a:p>
            <a:pPr lvl="0">
              <a:buFont typeface="Wingdings" pitchFamily="2" charset="2"/>
              <a:buChar char="q"/>
            </a:pPr>
            <a:r>
              <a:rPr lang="en-US" sz="2800" dirty="0" smtClean="0"/>
              <a:t>Develop better quantitative measures</a:t>
            </a:r>
          </a:p>
          <a:p>
            <a:endParaRPr lang="en-US" sz="28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Stages of evaluation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678363"/>
          </a:xfrm>
        </p:spPr>
        <p:txBody>
          <a:bodyPr>
            <a:normAutofit/>
          </a:bodyPr>
          <a:lstStyle/>
          <a:p>
            <a:r>
              <a:rPr lang="en-US" sz="2800" dirty="0" smtClean="0"/>
              <a:t>Determining the focus of evaluation</a:t>
            </a:r>
          </a:p>
          <a:p>
            <a:endParaRPr lang="en-US" sz="2800" dirty="0" smtClean="0"/>
          </a:p>
          <a:p>
            <a:r>
              <a:rPr lang="en-US" sz="2800" dirty="0" smtClean="0"/>
              <a:t>Evaluating the implementation or process of a program</a:t>
            </a:r>
          </a:p>
          <a:p>
            <a:endParaRPr lang="en-US" sz="2800" dirty="0" smtClean="0"/>
          </a:p>
          <a:p>
            <a:r>
              <a:rPr lang="en-US" sz="2800" dirty="0" smtClean="0"/>
              <a:t>Determining improvements and changes to a program</a:t>
            </a:r>
            <a:endParaRPr lang="en-US" sz="28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90600"/>
          </a:xfrm>
        </p:spPr>
        <p:txBody>
          <a:bodyPr>
            <a:noAutofit/>
          </a:bodyPr>
          <a:lstStyle/>
          <a:p>
            <a:r>
              <a:rPr lang="en-US" sz="3200" b="1" dirty="0" smtClean="0"/>
              <a:t>Key questions in conducting Qualitative Evaluation Assessment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 lnSpcReduction="10000"/>
          </a:bodyPr>
          <a:lstStyle/>
          <a:p>
            <a:r>
              <a:rPr lang="en-US" sz="2800" dirty="0" smtClean="0"/>
              <a:t>Who are the clients for evaluation?</a:t>
            </a:r>
          </a:p>
          <a:p>
            <a:endParaRPr lang="en-US" sz="2800" dirty="0" smtClean="0"/>
          </a:p>
          <a:p>
            <a:r>
              <a:rPr lang="en-US" sz="2800" dirty="0" smtClean="0"/>
              <a:t>What are the questions &amp; issues driving the evaluation?</a:t>
            </a:r>
          </a:p>
          <a:p>
            <a:endParaRPr lang="en-US" sz="2800" dirty="0" smtClean="0"/>
          </a:p>
          <a:p>
            <a:r>
              <a:rPr lang="en-US" sz="2800" dirty="0" smtClean="0"/>
              <a:t>What resources are available to do evaluation?</a:t>
            </a:r>
          </a:p>
          <a:p>
            <a:endParaRPr lang="en-US" sz="2800" dirty="0" smtClean="0"/>
          </a:p>
          <a:p>
            <a:r>
              <a:rPr lang="en-US" sz="2800" dirty="0" smtClean="0"/>
              <a:t>What has been done previously?</a:t>
            </a:r>
          </a:p>
          <a:p>
            <a:endParaRPr lang="en-US" sz="2800" dirty="0" smtClean="0"/>
          </a:p>
          <a:p>
            <a:r>
              <a:rPr lang="en-US" sz="2800" dirty="0" smtClean="0"/>
              <a:t>What is the program al about?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Key questions cont…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5334000"/>
          </a:xfrm>
        </p:spPr>
        <p:txBody>
          <a:bodyPr>
            <a:normAutofit lnSpcReduction="10000"/>
          </a:bodyPr>
          <a:lstStyle/>
          <a:p>
            <a:r>
              <a:rPr lang="en-US" sz="2800" dirty="0" smtClean="0"/>
              <a:t>What kind of environment does program operate in and how does that affect the comparisons available to an evaluator?</a:t>
            </a:r>
          </a:p>
          <a:p>
            <a:pPr>
              <a:buNone/>
            </a:pPr>
            <a:endParaRPr lang="en-US" sz="2800" dirty="0" smtClean="0"/>
          </a:p>
          <a:p>
            <a:r>
              <a:rPr lang="en-US" sz="2800" dirty="0" smtClean="0"/>
              <a:t>Which research design alternatives are desirable and appropriate?</a:t>
            </a:r>
          </a:p>
          <a:p>
            <a:endParaRPr lang="en-US" sz="2800" dirty="0" smtClean="0"/>
          </a:p>
          <a:p>
            <a:r>
              <a:rPr lang="en-US" sz="2800" dirty="0" smtClean="0"/>
              <a:t>What information sources are available, program structure and environment in which program operates?</a:t>
            </a:r>
          </a:p>
          <a:p>
            <a:endParaRPr lang="en-US" sz="2800" dirty="0" smtClean="0"/>
          </a:p>
          <a:p>
            <a:r>
              <a:rPr lang="en-US" sz="2800" dirty="0" smtClean="0"/>
              <a:t>Should program evaluation be undertaken</a:t>
            </a:r>
            <a:endParaRPr lang="en-US" sz="28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686800" cy="9144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Which approach to use in qualitative methods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Qualitative methods used alone</a:t>
            </a:r>
          </a:p>
          <a:p>
            <a:endParaRPr lang="en-US" sz="2800" dirty="0" smtClean="0"/>
          </a:p>
          <a:p>
            <a:r>
              <a:rPr lang="en-US" sz="2800" dirty="0" smtClean="0"/>
              <a:t>Qualitative methods used after Quantitative approach</a:t>
            </a:r>
          </a:p>
          <a:p>
            <a:endParaRPr lang="en-US" sz="2800" dirty="0" smtClean="0"/>
          </a:p>
          <a:p>
            <a:r>
              <a:rPr lang="en-US" sz="2800" dirty="0" smtClean="0"/>
              <a:t>Qualitative methods used before Quantitative methods</a:t>
            </a:r>
            <a:endParaRPr lang="en-US" sz="28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en-US" sz="3200" dirty="0" smtClean="0"/>
              <a:t>Process Evaluation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5626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dirty="0" smtClean="0"/>
              <a:t>Example: media campaign designed to increase voluntary use of </a:t>
            </a:r>
            <a:r>
              <a:rPr lang="en-US" sz="2800" dirty="0" smtClean="0"/>
              <a:t>helmets</a:t>
            </a:r>
          </a:p>
          <a:p>
            <a:pPr>
              <a:buNone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Have the campaign products (posters, billboard, radio and television spots) been  pre-tested? </a:t>
            </a:r>
            <a:endParaRPr lang="en-US" sz="2800" dirty="0" smtClean="0"/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How often were the campaign advertisements run</a:t>
            </a:r>
            <a:r>
              <a:rPr lang="en-US" sz="2800" dirty="0" smtClean="0"/>
              <a:t>?</a:t>
            </a:r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How many people saw them</a:t>
            </a:r>
            <a:r>
              <a:rPr lang="en-US" sz="2800" dirty="0" smtClean="0"/>
              <a:t>?</a:t>
            </a:r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Was the target group being reached?</a:t>
            </a:r>
          </a:p>
          <a:p>
            <a:pPr>
              <a:buNone/>
            </a:pPr>
            <a:endParaRPr lang="en-US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685800"/>
          </a:xfrm>
        </p:spPr>
        <p:txBody>
          <a:bodyPr>
            <a:noAutofit/>
          </a:bodyPr>
          <a:lstStyle/>
          <a:p>
            <a:r>
              <a:rPr lang="en-US" sz="3600" dirty="0" smtClean="0"/>
              <a:t>Need for Qualitative Research 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609600"/>
            <a:ext cx="8915400" cy="5943600"/>
          </a:xfrm>
        </p:spPr>
        <p:txBody>
          <a:bodyPr>
            <a:normAutofit lnSpcReduction="10000"/>
          </a:bodyPr>
          <a:lstStyle/>
          <a:p>
            <a:pPr>
              <a:buFont typeface="Wingdings" pitchFamily="2" charset="2"/>
              <a:buChar char="q"/>
            </a:pPr>
            <a:r>
              <a:rPr lang="en-US" sz="2800" dirty="0" smtClean="0"/>
              <a:t> </a:t>
            </a:r>
            <a:r>
              <a:rPr lang="en-US" sz="2800" dirty="0" smtClean="0"/>
              <a:t>N</a:t>
            </a:r>
            <a:r>
              <a:rPr lang="en-US" sz="2800" dirty="0" smtClean="0"/>
              <a:t>eed </a:t>
            </a:r>
            <a:r>
              <a:rPr lang="en-US" sz="2800" dirty="0" smtClean="0"/>
              <a:t>to understand about target </a:t>
            </a:r>
            <a:r>
              <a:rPr lang="en-US" sz="2800" dirty="0" smtClean="0"/>
              <a:t>population</a:t>
            </a:r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Guide additional data </a:t>
            </a:r>
            <a:r>
              <a:rPr lang="en-US" sz="2800" dirty="0" smtClean="0"/>
              <a:t>collection</a:t>
            </a:r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Clarify, explain and elaborate findings from quantitative </a:t>
            </a:r>
            <a:r>
              <a:rPr lang="en-US" sz="2800" dirty="0" smtClean="0"/>
              <a:t>data</a:t>
            </a:r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Generation of hypotheses replaces testing of </a:t>
            </a:r>
            <a:r>
              <a:rPr lang="en-US" sz="2800" dirty="0" smtClean="0"/>
              <a:t>hypotheses</a:t>
            </a:r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Need explanation instead of </a:t>
            </a:r>
            <a:r>
              <a:rPr lang="en-US" sz="2800" dirty="0" smtClean="0"/>
              <a:t>measurement</a:t>
            </a:r>
          </a:p>
          <a:p>
            <a:pPr>
              <a:buFont typeface="Wingdings" pitchFamily="2" charset="2"/>
              <a:buChar char="q"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Need understanding instead of </a:t>
            </a:r>
            <a:r>
              <a:rPr lang="en-US" sz="2800" dirty="0" err="1" smtClean="0"/>
              <a:t>generalisability</a:t>
            </a:r>
            <a:endParaRPr lang="en-US" sz="2800" dirty="0" smtClean="0"/>
          </a:p>
          <a:p>
            <a:endParaRPr lang="en-US" sz="2800" dirty="0" smtClean="0"/>
          </a:p>
          <a:p>
            <a:endParaRPr lang="en-US" sz="2800" dirty="0" smtClean="0"/>
          </a:p>
          <a:p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Autofit/>
          </a:bodyPr>
          <a:lstStyle/>
          <a:p>
            <a:r>
              <a:rPr lang="en-US" sz="3200" b="1" dirty="0" smtClean="0"/>
              <a:t>Process Evaluation cont…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/>
          <a:lstStyle/>
          <a:p>
            <a:pPr>
              <a:buFont typeface="Wingdings" pitchFamily="2" charset="2"/>
              <a:buChar char="q"/>
            </a:pPr>
            <a:r>
              <a:rPr lang="en-US" sz="2800" dirty="0" smtClean="0"/>
              <a:t>Are high-quality helmets available and affordable in local shops</a:t>
            </a:r>
            <a:r>
              <a:rPr lang="en-US" sz="2800" dirty="0" smtClean="0"/>
              <a:t>?</a:t>
            </a:r>
          </a:p>
          <a:p>
            <a:pPr>
              <a:buNone/>
            </a:pPr>
            <a:endParaRPr lang="en-US" sz="2800" dirty="0" smtClean="0"/>
          </a:p>
          <a:p>
            <a:pPr>
              <a:buFont typeface="Wingdings" pitchFamily="2" charset="2"/>
              <a:buChar char="q"/>
            </a:pPr>
            <a:r>
              <a:rPr lang="en-US" sz="2800" dirty="0" smtClean="0"/>
              <a:t>If the intervention involves enforcement of helmet legislation:</a:t>
            </a:r>
          </a:p>
          <a:p>
            <a:pPr>
              <a:buFont typeface="Wingdings" pitchFamily="2" charset="2"/>
              <a:buChar char="ü"/>
            </a:pPr>
            <a:r>
              <a:rPr lang="en-US" sz="2800" dirty="0" smtClean="0"/>
              <a:t>Is there noticeable enforcement by police?</a:t>
            </a:r>
          </a:p>
          <a:p>
            <a:pPr>
              <a:buFont typeface="Wingdings" pitchFamily="2" charset="2"/>
              <a:buChar char="ü"/>
            </a:pPr>
            <a:r>
              <a:rPr lang="en-US" sz="2800" dirty="0" smtClean="0"/>
              <a:t>Are the police supportive of the campaign?</a:t>
            </a:r>
          </a:p>
          <a:p>
            <a:pPr>
              <a:buFont typeface="Wingdings" pitchFamily="2" charset="2"/>
              <a:buChar char="ü"/>
            </a:pPr>
            <a:r>
              <a:rPr lang="en-US" sz="2800" dirty="0" smtClean="0"/>
              <a:t>Is the penalty sufficient to change </a:t>
            </a:r>
            <a:r>
              <a:rPr lang="en-US" sz="2800" dirty="0" err="1" smtClean="0"/>
              <a:t>behaviour</a:t>
            </a:r>
            <a:r>
              <a:rPr lang="en-US" sz="2800" dirty="0" smtClean="0"/>
              <a:t>?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Verbal Autopsy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dirty="0" smtClean="0"/>
              <a:t>   </a:t>
            </a:r>
            <a:endParaRPr lang="en-US" sz="2800" dirty="0" smtClean="0"/>
          </a:p>
          <a:p>
            <a:pPr>
              <a:buNone/>
            </a:pPr>
            <a:endParaRPr lang="en-US" sz="2800" dirty="0" smtClean="0"/>
          </a:p>
          <a:p>
            <a:pPr>
              <a:buNone/>
            </a:pPr>
            <a:r>
              <a:rPr lang="en-US" sz="2800" dirty="0" smtClean="0"/>
              <a:t> </a:t>
            </a:r>
            <a:r>
              <a:rPr lang="en-US" sz="2800" dirty="0" smtClean="0"/>
              <a:t>Example: </a:t>
            </a:r>
          </a:p>
          <a:p>
            <a:pPr>
              <a:buNone/>
            </a:pPr>
            <a:r>
              <a:rPr lang="en-US" sz="2800" dirty="0" smtClean="0"/>
              <a:t>    Identifying factors associated with Maternal deaths in Jharkhand, India: A Verbal Autopsy Study.</a:t>
            </a:r>
            <a:endParaRPr lang="en-US" sz="28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Limitations of Qualitative study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135563"/>
          </a:xfrm>
        </p:spPr>
        <p:txBody>
          <a:bodyPr>
            <a:normAutofit/>
          </a:bodyPr>
          <a:lstStyle/>
          <a:p>
            <a:r>
              <a:rPr lang="en-US" sz="2800" dirty="0" smtClean="0"/>
              <a:t>Proper analysis of text is time  consuming</a:t>
            </a:r>
          </a:p>
          <a:p>
            <a:endParaRPr lang="en-US" sz="2800" dirty="0" smtClean="0"/>
          </a:p>
          <a:p>
            <a:r>
              <a:rPr lang="en-US" sz="2800" dirty="0" smtClean="0"/>
              <a:t>Ability to claim a representative sample is often diminished</a:t>
            </a:r>
          </a:p>
          <a:p>
            <a:endParaRPr lang="en-US" sz="2800" dirty="0" smtClean="0"/>
          </a:p>
          <a:p>
            <a:r>
              <a:rPr lang="en-US" sz="2800" dirty="0" smtClean="0"/>
              <a:t>Inability to measure variation of responses in any meaningful way</a:t>
            </a:r>
          </a:p>
          <a:p>
            <a:endParaRPr lang="en-US" sz="2800" dirty="0" smtClean="0"/>
          </a:p>
          <a:p>
            <a:r>
              <a:rPr lang="en-US" sz="2800" dirty="0" smtClean="0"/>
              <a:t>Not an ideal choice for reliably comparing groups</a:t>
            </a:r>
            <a:endParaRPr lang="en-US" sz="28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Autofit/>
          </a:bodyPr>
          <a:lstStyle/>
          <a:p>
            <a:r>
              <a:rPr lang="en-US" sz="3200" dirty="0" smtClean="0"/>
              <a:t>References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838200"/>
            <a:ext cx="8839200" cy="6019800"/>
          </a:xfrm>
        </p:spPr>
        <p:txBody>
          <a:bodyPr>
            <a:normAutofit fontScale="85000" lnSpcReduction="20000"/>
          </a:bodyPr>
          <a:lstStyle/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Family Heath International. Mack N, </a:t>
            </a:r>
            <a:r>
              <a:rPr lang="en-US" dirty="0" err="1" smtClean="0"/>
              <a:t>Woodsong</a:t>
            </a:r>
            <a:r>
              <a:rPr lang="en-US" dirty="0" smtClean="0"/>
              <a:t> C, Macqueen KM, Guest G, </a:t>
            </a:r>
            <a:r>
              <a:rPr lang="en-US" dirty="0" err="1" smtClean="0"/>
              <a:t>Namey</a:t>
            </a:r>
            <a:r>
              <a:rPr lang="en-US" dirty="0" smtClean="0"/>
              <a:t> E. Qualitative Research methods: A data collector’s Field Guide. USAID. </a:t>
            </a:r>
            <a:r>
              <a:rPr lang="en-US" dirty="0" smtClean="0"/>
              <a:t>2005</a:t>
            </a:r>
          </a:p>
          <a:p>
            <a:pPr marL="971550" lvl="1" indent="-514350">
              <a:buFont typeface="+mj-lt"/>
              <a:buAutoNum type="arabicPeriod"/>
            </a:pPr>
            <a:endParaRPr lang="en-US" sz="2400" dirty="0" smtClean="0"/>
          </a:p>
          <a:p>
            <a:pPr marL="971550" lvl="1" indent="-514350">
              <a:buFont typeface="+mj-lt"/>
              <a:buAutoNum type="arabicPeriod"/>
            </a:pPr>
            <a:r>
              <a:rPr lang="en-US" dirty="0" err="1" smtClean="0"/>
              <a:t>Dongre</a:t>
            </a:r>
            <a:r>
              <a:rPr lang="en-US" dirty="0" smtClean="0"/>
              <a:t> AR, </a:t>
            </a:r>
            <a:r>
              <a:rPr lang="en-US" dirty="0" err="1" smtClean="0"/>
              <a:t>Deshmukh</a:t>
            </a:r>
            <a:r>
              <a:rPr lang="en-US" dirty="0" smtClean="0"/>
              <a:t> PR, </a:t>
            </a:r>
            <a:r>
              <a:rPr lang="en-US" dirty="0" err="1" smtClean="0"/>
              <a:t>Kalaiselvan</a:t>
            </a:r>
            <a:r>
              <a:rPr lang="en-US" dirty="0" smtClean="0"/>
              <a:t> G, </a:t>
            </a:r>
            <a:r>
              <a:rPr lang="en-US" dirty="0" err="1" smtClean="0"/>
              <a:t>Upadhyaya</a:t>
            </a:r>
            <a:r>
              <a:rPr lang="en-US" dirty="0" smtClean="0"/>
              <a:t> S. Application of Qualitative Methods in Health Research: An Overview. Online J Health Allied </a:t>
            </a:r>
            <a:r>
              <a:rPr lang="en-US" dirty="0" err="1" smtClean="0"/>
              <a:t>Scs</a:t>
            </a:r>
            <a:r>
              <a:rPr lang="en-US" i="1" dirty="0" smtClean="0"/>
              <a:t>.</a:t>
            </a:r>
            <a:r>
              <a:rPr lang="en-US" dirty="0" smtClean="0"/>
              <a:t>2009;8(4):</a:t>
            </a:r>
            <a:r>
              <a:rPr lang="en-US" dirty="0" smtClean="0"/>
              <a:t>3</a:t>
            </a:r>
          </a:p>
          <a:p>
            <a:pPr marL="971550" lvl="1" indent="-514350">
              <a:buFont typeface="+mj-lt"/>
              <a:buAutoNum type="arabicPeriod"/>
            </a:pPr>
            <a:endParaRPr lang="en-US" sz="2400" dirty="0" smtClean="0"/>
          </a:p>
          <a:p>
            <a:pPr marL="971550" lvl="1" indent="-514350">
              <a:buFont typeface="+mj-lt"/>
              <a:buAutoNum type="arabicPeriod"/>
            </a:pPr>
            <a:r>
              <a:rPr lang="en-US" dirty="0" err="1" smtClean="0"/>
              <a:t>Heary</a:t>
            </a:r>
            <a:r>
              <a:rPr lang="en-US" dirty="0" smtClean="0"/>
              <a:t> CM, Hennessy E. The Use of Focus Group Interviews in Pediatric Health Care Research. Journal of Pediatric Psychology. 2002;27(1):47-57</a:t>
            </a:r>
            <a:r>
              <a:rPr lang="en-US" dirty="0" smtClean="0"/>
              <a:t>.</a:t>
            </a:r>
          </a:p>
          <a:p>
            <a:pPr marL="971550" lvl="1" indent="-514350">
              <a:buFont typeface="+mj-lt"/>
              <a:buAutoNum type="arabicPeriod"/>
            </a:pPr>
            <a:endParaRPr lang="en-US" sz="2400" dirty="0" smtClean="0"/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Qualitative Research. </a:t>
            </a:r>
            <a:r>
              <a:rPr lang="en-US" u="sng" dirty="0" smtClean="0">
                <a:hlinkClick r:id="rId2"/>
              </a:rPr>
              <a:t>http://www.sagepub.in/upm-data/48453_ch_1.pdf</a:t>
            </a:r>
            <a:r>
              <a:rPr lang="en-US" dirty="0" smtClean="0"/>
              <a:t>  accessed on 14/12/2013</a:t>
            </a:r>
            <a:r>
              <a:rPr lang="en-US" dirty="0" smtClean="0"/>
              <a:t>.</a:t>
            </a:r>
          </a:p>
          <a:p>
            <a:pPr marL="971550" lvl="1" indent="-514350">
              <a:buFont typeface="+mj-lt"/>
              <a:buAutoNum type="arabicPeriod"/>
            </a:pPr>
            <a:endParaRPr lang="en-US" sz="2400" dirty="0" smtClean="0"/>
          </a:p>
          <a:p>
            <a:pPr marL="971550" lvl="1" indent="-514350">
              <a:buFont typeface="+mj-lt"/>
              <a:buAutoNum type="arabicPeriod"/>
            </a:pPr>
            <a:r>
              <a:rPr lang="en-US" dirty="0" err="1" smtClean="0"/>
              <a:t>Garbarino</a:t>
            </a:r>
            <a:r>
              <a:rPr lang="en-US" dirty="0" smtClean="0"/>
              <a:t> S, Holland J. Quantitative and Qualitative Methods in Impact Evaluation and measuring results. Governance and Social Development Resource Centre. 2009. </a:t>
            </a:r>
          </a:p>
          <a:p>
            <a:pPr marL="971550" lvl="1" indent="-514350">
              <a:buNone/>
            </a:pPr>
            <a:endParaRPr lang="en-US" sz="24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References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90600"/>
            <a:ext cx="8458200" cy="5638800"/>
          </a:xfrm>
        </p:spPr>
        <p:txBody>
          <a:bodyPr>
            <a:normAutofit fontScale="77500" lnSpcReduction="20000"/>
          </a:bodyPr>
          <a:lstStyle/>
          <a:p>
            <a:pPr lvl="1">
              <a:buNone/>
            </a:pPr>
            <a:r>
              <a:rPr lang="en-US" dirty="0" smtClean="0"/>
              <a:t>6. Noyes </a:t>
            </a:r>
            <a:r>
              <a:rPr lang="en-US" dirty="0" smtClean="0"/>
              <a:t>J, </a:t>
            </a:r>
            <a:r>
              <a:rPr lang="en-US" dirty="0" err="1" smtClean="0"/>
              <a:t>Popay</a:t>
            </a:r>
            <a:r>
              <a:rPr lang="en-US" dirty="0" smtClean="0"/>
              <a:t> J, Pearson A, </a:t>
            </a:r>
            <a:r>
              <a:rPr lang="en-US" dirty="0" err="1" smtClean="0"/>
              <a:t>Hames</a:t>
            </a:r>
            <a:r>
              <a:rPr lang="en-US" dirty="0" smtClean="0"/>
              <a:t> K, Booth A. Qualitative Research and Cochrane reviews. Cochrane Book Series. 2008</a:t>
            </a:r>
            <a:r>
              <a:rPr lang="en-US" dirty="0" smtClean="0"/>
              <a:t>.</a:t>
            </a:r>
          </a:p>
          <a:p>
            <a:pPr lvl="1">
              <a:buNone/>
            </a:pPr>
            <a:endParaRPr lang="en-US" sz="2400" dirty="0" smtClean="0"/>
          </a:p>
          <a:p>
            <a:pPr lvl="1">
              <a:buNone/>
            </a:pPr>
            <a:r>
              <a:rPr lang="en-US" dirty="0" smtClean="0"/>
              <a:t>7. Bam </a:t>
            </a:r>
            <a:r>
              <a:rPr lang="en-US" dirty="0" smtClean="0"/>
              <a:t>K, </a:t>
            </a:r>
            <a:r>
              <a:rPr lang="en-US" dirty="0" err="1" smtClean="0"/>
              <a:t>Thapa</a:t>
            </a:r>
            <a:r>
              <a:rPr lang="en-US" dirty="0" smtClean="0"/>
              <a:t> R, Newman MS, Bhatt LP, </a:t>
            </a:r>
            <a:r>
              <a:rPr lang="en-US" dirty="0" err="1" smtClean="0"/>
              <a:t>Bhatta</a:t>
            </a:r>
            <a:r>
              <a:rPr lang="en-US" dirty="0" smtClean="0"/>
              <a:t> SK. Sexual </a:t>
            </a:r>
            <a:r>
              <a:rPr lang="en-US" dirty="0" err="1" smtClean="0"/>
              <a:t>Behaviour</a:t>
            </a:r>
            <a:r>
              <a:rPr lang="en-US" dirty="0" smtClean="0"/>
              <a:t> and Condom Use among seasonal </a:t>
            </a:r>
            <a:r>
              <a:rPr lang="en-US" dirty="0" err="1" smtClean="0"/>
              <a:t>dalit</a:t>
            </a:r>
            <a:r>
              <a:rPr lang="en-US" dirty="0" smtClean="0"/>
              <a:t> migrant laborers to India from far West: Nepal: A Qualitative Study. PLOS ONE. September 2013;8(9):1-10</a:t>
            </a:r>
            <a:r>
              <a:rPr lang="en-US" dirty="0" smtClean="0"/>
              <a:t>.</a:t>
            </a:r>
          </a:p>
          <a:p>
            <a:pPr lvl="1">
              <a:buNone/>
            </a:pPr>
            <a:endParaRPr lang="en-US" sz="2400" dirty="0" smtClean="0"/>
          </a:p>
          <a:p>
            <a:pPr lvl="1">
              <a:buNone/>
            </a:pPr>
            <a:r>
              <a:rPr lang="en-US" dirty="0" smtClean="0"/>
              <a:t>8. Khan </a:t>
            </a:r>
            <a:r>
              <a:rPr lang="en-US" dirty="0" smtClean="0"/>
              <a:t>N. </a:t>
            </a:r>
            <a:r>
              <a:rPr lang="en-US" dirty="0" err="1" smtClean="0"/>
              <a:t>Pradhan</a:t>
            </a:r>
            <a:r>
              <a:rPr lang="en-US" dirty="0" smtClean="0"/>
              <a:t> MR. Identifying factors associated with maternal deaths in Jharkhand, India: A Verbal Autopsy Study. J Health </a:t>
            </a:r>
            <a:r>
              <a:rPr lang="en-US" dirty="0" err="1" smtClean="0"/>
              <a:t>Popul</a:t>
            </a:r>
            <a:r>
              <a:rPr lang="en-US" dirty="0" smtClean="0"/>
              <a:t> </a:t>
            </a:r>
            <a:r>
              <a:rPr lang="en-US" dirty="0" err="1" smtClean="0"/>
              <a:t>Nutr</a:t>
            </a:r>
            <a:r>
              <a:rPr lang="en-US" dirty="0" smtClean="0"/>
              <a:t>. June 2013;31 (2):262-71</a:t>
            </a:r>
            <a:r>
              <a:rPr lang="en-US" dirty="0" smtClean="0"/>
              <a:t>.</a:t>
            </a:r>
          </a:p>
          <a:p>
            <a:pPr lvl="1">
              <a:buNone/>
            </a:pPr>
            <a:endParaRPr lang="en-US" sz="2400" dirty="0" smtClean="0"/>
          </a:p>
          <a:p>
            <a:pPr lvl="1">
              <a:buNone/>
            </a:pPr>
            <a:r>
              <a:rPr lang="en-US" dirty="0" smtClean="0"/>
              <a:t>9. Black </a:t>
            </a:r>
            <a:r>
              <a:rPr lang="en-US" dirty="0" smtClean="0"/>
              <a:t>N. Why we need qualitative research. Journal of Epidemiology and Community Health. 1994;48:425-26</a:t>
            </a:r>
            <a:r>
              <a:rPr lang="en-US" dirty="0" smtClean="0"/>
              <a:t>.</a:t>
            </a:r>
          </a:p>
          <a:p>
            <a:pPr lvl="1">
              <a:buNone/>
            </a:pPr>
            <a:endParaRPr lang="en-US" sz="2400" dirty="0" smtClean="0"/>
          </a:p>
          <a:p>
            <a:pPr lvl="1">
              <a:buNone/>
            </a:pPr>
            <a:r>
              <a:rPr lang="en-US" dirty="0" smtClean="0"/>
              <a:t>10. </a:t>
            </a:r>
            <a:r>
              <a:rPr lang="en-US" dirty="0" err="1" smtClean="0"/>
              <a:t>Heary</a:t>
            </a:r>
            <a:r>
              <a:rPr lang="en-US" dirty="0" smtClean="0"/>
              <a:t> </a:t>
            </a:r>
            <a:r>
              <a:rPr lang="en-US" dirty="0" smtClean="0"/>
              <a:t>CM. The use of Focus group Interviews in Pediatric Health Care Research. Journal of Pediatric Psychology.2002;27(1):47-57.</a:t>
            </a:r>
            <a:endParaRPr lang="en-US" sz="2400" dirty="0" smtClean="0"/>
          </a:p>
          <a:p>
            <a:endParaRPr lang="en-US" sz="28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Autofit/>
          </a:bodyPr>
          <a:lstStyle/>
          <a:p>
            <a:r>
              <a:rPr lang="en-US" sz="3200" dirty="0" smtClean="0"/>
              <a:t>References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066800"/>
            <a:ext cx="8610600" cy="5410200"/>
          </a:xfrm>
        </p:spPr>
        <p:txBody>
          <a:bodyPr>
            <a:normAutofit fontScale="92500" lnSpcReduction="10000"/>
          </a:bodyPr>
          <a:lstStyle/>
          <a:p>
            <a:pPr marL="971550" lvl="1" indent="-514350">
              <a:buAutoNum type="arabicPeriod" startAt="11"/>
            </a:pPr>
            <a:r>
              <a:rPr lang="en-US" dirty="0" err="1" smtClean="0"/>
              <a:t>Sofaer</a:t>
            </a:r>
            <a:r>
              <a:rPr lang="en-US" dirty="0" smtClean="0"/>
              <a:t> </a:t>
            </a:r>
            <a:r>
              <a:rPr lang="en-US" dirty="0" smtClean="0"/>
              <a:t>S. Qualitative methods: What are they and why use them? Health Services Research. December 1999;34(5</a:t>
            </a:r>
            <a:r>
              <a:rPr lang="en-US" dirty="0" smtClean="0"/>
              <a:t>).</a:t>
            </a:r>
          </a:p>
          <a:p>
            <a:pPr marL="914400" lvl="1" indent="-457200">
              <a:buAutoNum type="arabicPeriod" startAt="11"/>
            </a:pPr>
            <a:endParaRPr lang="en-US" sz="2400" dirty="0" smtClean="0"/>
          </a:p>
          <a:p>
            <a:pPr lvl="1">
              <a:buNone/>
            </a:pPr>
            <a:r>
              <a:rPr lang="en-US" dirty="0" smtClean="0"/>
              <a:t>12.Hudelson </a:t>
            </a:r>
            <a:r>
              <a:rPr lang="en-US" dirty="0" smtClean="0"/>
              <a:t>PM. Qualitative Research for Health </a:t>
            </a:r>
            <a:r>
              <a:rPr lang="en-US" dirty="0" err="1" smtClean="0"/>
              <a:t>Programmes</a:t>
            </a:r>
            <a:r>
              <a:rPr lang="en-US" dirty="0" smtClean="0"/>
              <a:t>. World Health Organization.1994</a:t>
            </a:r>
            <a:r>
              <a:rPr lang="en-US" dirty="0" smtClean="0"/>
              <a:t>.</a:t>
            </a:r>
          </a:p>
          <a:p>
            <a:pPr lvl="1">
              <a:buNone/>
            </a:pPr>
            <a:endParaRPr lang="en-US" sz="2400" dirty="0" smtClean="0"/>
          </a:p>
          <a:p>
            <a:pPr lvl="1">
              <a:buNone/>
            </a:pPr>
            <a:r>
              <a:rPr lang="en-US" dirty="0" smtClean="0"/>
              <a:t>13.Murphy </a:t>
            </a:r>
            <a:r>
              <a:rPr lang="en-US" dirty="0" smtClean="0"/>
              <a:t>E, </a:t>
            </a:r>
            <a:r>
              <a:rPr lang="en-US" dirty="0" err="1" smtClean="0"/>
              <a:t>Dingwall</a:t>
            </a:r>
            <a:r>
              <a:rPr lang="en-US" dirty="0" smtClean="0"/>
              <a:t> R, </a:t>
            </a:r>
            <a:r>
              <a:rPr lang="en-US" dirty="0" err="1" smtClean="0"/>
              <a:t>Greatbatch</a:t>
            </a:r>
            <a:r>
              <a:rPr lang="en-US" dirty="0" smtClean="0"/>
              <a:t> D, Parker S, Watson P. Qualitative research methods in health technology assessment: a review of the literature. Health </a:t>
            </a:r>
            <a:r>
              <a:rPr lang="en-US" dirty="0" err="1" smtClean="0"/>
              <a:t>Technol</a:t>
            </a:r>
            <a:r>
              <a:rPr lang="en-US" dirty="0" smtClean="0"/>
              <a:t> Assessment.1998;2(16</a:t>
            </a:r>
            <a:r>
              <a:rPr lang="en-US" dirty="0" smtClean="0"/>
              <a:t>).</a:t>
            </a:r>
          </a:p>
          <a:p>
            <a:pPr lvl="1">
              <a:buNone/>
            </a:pPr>
            <a:endParaRPr lang="en-US" sz="2400" dirty="0" smtClean="0"/>
          </a:p>
          <a:p>
            <a:pPr lvl="1">
              <a:buNone/>
            </a:pPr>
            <a:r>
              <a:rPr lang="en-US" dirty="0" smtClean="0"/>
              <a:t>14.USAID</a:t>
            </a:r>
            <a:r>
              <a:rPr lang="en-US" dirty="0" smtClean="0"/>
              <a:t>. CORE. Training in Qualitative Research Methods: Building Capacity of PVO, NGO, and MOH partners.</a:t>
            </a:r>
            <a:endParaRPr lang="en-US" sz="2400" dirty="0" smtClean="0"/>
          </a:p>
          <a:p>
            <a:pPr>
              <a:buNone/>
            </a:pPr>
            <a:endParaRPr lang="en-US" sz="28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Autofit/>
          </a:bodyPr>
          <a:lstStyle/>
          <a:p>
            <a:r>
              <a:rPr lang="en-US" sz="3600" dirty="0" smtClean="0"/>
              <a:t>Qualitative Research Approaches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r>
              <a:rPr lang="en-US" sz="2800" dirty="0" smtClean="0"/>
              <a:t>Grounded Theory</a:t>
            </a:r>
          </a:p>
          <a:p>
            <a:endParaRPr lang="en-US" sz="2800" dirty="0" smtClean="0"/>
          </a:p>
          <a:p>
            <a:r>
              <a:rPr lang="en-US" sz="2800" dirty="0" smtClean="0"/>
              <a:t>Phenomenology</a:t>
            </a:r>
          </a:p>
          <a:p>
            <a:endParaRPr lang="en-US" sz="2800" dirty="0" smtClean="0"/>
          </a:p>
          <a:p>
            <a:r>
              <a:rPr lang="en-US" sz="2800" dirty="0" smtClean="0"/>
              <a:t>Ethnography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Autofit/>
          </a:bodyPr>
          <a:lstStyle/>
          <a:p>
            <a:r>
              <a:rPr lang="en-US" sz="3200" b="1" dirty="0" smtClean="0"/>
              <a:t>Grounded Theory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135563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 smtClean="0"/>
              <a:t>Focus: develop a theory to explain underlying social processes of a cultural group</a:t>
            </a:r>
          </a:p>
          <a:p>
            <a:pPr>
              <a:lnSpc>
                <a:spcPct val="90000"/>
              </a:lnSpc>
              <a:buNone/>
            </a:pPr>
            <a:endParaRPr lang="en-US" sz="2800" dirty="0" smtClean="0"/>
          </a:p>
          <a:p>
            <a:pPr>
              <a:lnSpc>
                <a:spcPct val="90000"/>
              </a:lnSpc>
            </a:pPr>
            <a:r>
              <a:rPr lang="en-US" sz="2800" dirty="0" smtClean="0"/>
              <a:t>Useful in areas where little is known or when a new perspective is needed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Used for exploratory, descriptive studies</a:t>
            </a:r>
          </a:p>
          <a:p>
            <a:pPr lvl="1">
              <a:lnSpc>
                <a:spcPct val="90000"/>
              </a:lnSpc>
              <a:buNone/>
            </a:pP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sz="2800" dirty="0" smtClean="0"/>
              <a:t>Because the theory emerges from the data, it is said to be </a:t>
            </a:r>
            <a:r>
              <a:rPr lang="en-US" sz="2800" i="1" dirty="0" smtClean="0"/>
              <a:t>grounded</a:t>
            </a:r>
            <a:r>
              <a:rPr lang="en-US" sz="2800" dirty="0" smtClean="0"/>
              <a:t> in the data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Foundation in Symbolic </a:t>
            </a:r>
            <a:r>
              <a:rPr lang="en-US" dirty="0" err="1" smtClean="0"/>
              <a:t>Interactionism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Phenomenology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135563"/>
          </a:xfrm>
        </p:spPr>
        <p:txBody>
          <a:bodyPr/>
          <a:lstStyle/>
          <a:p>
            <a:r>
              <a:rPr lang="en-US" sz="2800" dirty="0" smtClean="0"/>
              <a:t>Focus: reveal the meaning of the </a:t>
            </a:r>
            <a:r>
              <a:rPr lang="en-US" sz="2800" i="1" dirty="0" smtClean="0"/>
              <a:t>lived experience</a:t>
            </a:r>
            <a:r>
              <a:rPr lang="en-US" sz="2800" dirty="0" smtClean="0"/>
              <a:t> from the perspective of participants</a:t>
            </a:r>
          </a:p>
          <a:p>
            <a:pPr>
              <a:buNone/>
            </a:pPr>
            <a:endParaRPr lang="en-US" sz="2800" dirty="0" smtClean="0"/>
          </a:p>
          <a:p>
            <a:r>
              <a:rPr lang="en-US" sz="2800" dirty="0" smtClean="0"/>
              <a:t>Describe the </a:t>
            </a:r>
            <a:r>
              <a:rPr lang="en-US" sz="2800" i="1" dirty="0" smtClean="0"/>
              <a:t>essences</a:t>
            </a:r>
            <a:r>
              <a:rPr lang="en-US" sz="2800" dirty="0" smtClean="0"/>
              <a:t> of lived experience</a:t>
            </a:r>
          </a:p>
          <a:p>
            <a:pPr lvl="1"/>
            <a:r>
              <a:rPr lang="en-US" i="1" dirty="0" smtClean="0"/>
              <a:t>Essences: </a:t>
            </a:r>
            <a:r>
              <a:rPr lang="en-US" dirty="0" smtClean="0"/>
              <a:t>elements related to the true meaning of something that gives common understanding to the phenomenon under study</a:t>
            </a:r>
          </a:p>
          <a:p>
            <a:pPr lvl="1"/>
            <a:r>
              <a:rPr lang="en-US" dirty="0" smtClean="0"/>
              <a:t>Conveyed with descriptive language </a:t>
            </a:r>
          </a:p>
          <a:p>
            <a:pPr lvl="1"/>
            <a:r>
              <a:rPr lang="en-US" dirty="0" smtClean="0"/>
              <a:t>Drawn from Philosophy; used across disciplines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Ethnography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>
            <a:normAutofit/>
          </a:bodyPr>
          <a:lstStyle/>
          <a:p>
            <a:r>
              <a:rPr lang="en-US" dirty="0" smtClean="0"/>
              <a:t>Focus: study human </a:t>
            </a:r>
            <a:r>
              <a:rPr lang="en-US" dirty="0" err="1" smtClean="0"/>
              <a:t>behaviour</a:t>
            </a:r>
            <a:r>
              <a:rPr lang="en-US" dirty="0" smtClean="0"/>
              <a:t> in the cultural context in which it is embedded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Ethnography is the work of describing a culture </a:t>
            </a:r>
            <a:r>
              <a:rPr lang="en-US" dirty="0" smtClean="0">
                <a:cs typeface="Arial" charset="0"/>
              </a:rPr>
              <a:t>–</a:t>
            </a:r>
            <a:r>
              <a:rPr lang="en-US" dirty="0" smtClean="0"/>
              <a:t> the way of life of a cultural group</a:t>
            </a:r>
          </a:p>
          <a:p>
            <a:pPr lvl="1"/>
            <a:r>
              <a:rPr lang="en-US" dirty="0" smtClean="0"/>
              <a:t>Associated with Cultural Anthropology</a:t>
            </a:r>
          </a:p>
          <a:p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Autofit/>
          </a:bodyPr>
          <a:lstStyle/>
          <a:p>
            <a:r>
              <a:rPr lang="en-US" sz="3600" dirty="0" smtClean="0"/>
              <a:t>Type of Qualitative methods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>
            <a:normAutofit/>
          </a:bodyPr>
          <a:lstStyle/>
          <a:p>
            <a:r>
              <a:rPr lang="en-US" sz="2800" dirty="0" smtClean="0"/>
              <a:t>Participatory Research (PR) techniques: Social Mapping, Pair wise ranking, Seasonal </a:t>
            </a:r>
            <a:r>
              <a:rPr lang="en-US" sz="2800" dirty="0" err="1" smtClean="0"/>
              <a:t>Calender</a:t>
            </a:r>
            <a:r>
              <a:rPr lang="en-US" sz="2800" dirty="0" smtClean="0"/>
              <a:t>, Cobweb diagram, trend analysis, Venn diagram, Transect Walk </a:t>
            </a:r>
          </a:p>
          <a:p>
            <a:endParaRPr lang="en-US" sz="2800" dirty="0" smtClean="0"/>
          </a:p>
          <a:p>
            <a:r>
              <a:rPr lang="en-US" sz="2800" dirty="0" smtClean="0"/>
              <a:t>In-depth techniques: Focus Group Discussions, key informant interviews, </a:t>
            </a:r>
            <a:r>
              <a:rPr lang="en-US" sz="2800" smtClean="0"/>
              <a:t>In-depth Interview</a:t>
            </a:r>
          </a:p>
          <a:p>
            <a:endParaRPr lang="en-US" sz="2800" dirty="0" smtClean="0"/>
          </a:p>
          <a:p>
            <a:r>
              <a:rPr lang="en-US" sz="2800" dirty="0" smtClean="0"/>
              <a:t>Systematic Techniques: Free listing, Pile sorting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676400"/>
            <a:ext cx="8229600" cy="2209800"/>
          </a:xfrm>
        </p:spPr>
        <p:txBody>
          <a:bodyPr/>
          <a:lstStyle/>
          <a:p>
            <a:r>
              <a:rPr lang="en-US" dirty="0" smtClean="0"/>
              <a:t>Uses of Qualitative Research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1080</TotalTime>
  <Words>1720</Words>
  <Application>Microsoft Office PowerPoint</Application>
  <PresentationFormat>On-screen Show (4:3)</PresentationFormat>
  <Paragraphs>247</Paragraphs>
  <Slides>35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35</vt:i4>
      </vt:variant>
    </vt:vector>
  </HeadingPairs>
  <TitlesOfParts>
    <vt:vector size="36" baseType="lpstr">
      <vt:lpstr>Office Theme</vt:lpstr>
      <vt:lpstr>Use of Qualitative Methods in Health Research </vt:lpstr>
      <vt:lpstr>Qualitative Research</vt:lpstr>
      <vt:lpstr>Need for Qualitative Research </vt:lpstr>
      <vt:lpstr>Qualitative Research Approaches</vt:lpstr>
      <vt:lpstr>Grounded Theory</vt:lpstr>
      <vt:lpstr>Phenomenology</vt:lpstr>
      <vt:lpstr>Ethnography</vt:lpstr>
      <vt:lpstr>Type of Qualitative methods</vt:lpstr>
      <vt:lpstr>Uses of Qualitative Research</vt:lpstr>
      <vt:lpstr>Exploratory studies</vt:lpstr>
      <vt:lpstr>Advantage of qualitative methods in Exploratory Research</vt:lpstr>
      <vt:lpstr>Example:</vt:lpstr>
      <vt:lpstr>Slide 13</vt:lpstr>
      <vt:lpstr>Questionnaire construction and adaptation</vt:lpstr>
      <vt:lpstr>Example: Food Frequency Questionnaire</vt:lpstr>
      <vt:lpstr>Slide 16</vt:lpstr>
      <vt:lpstr>Enhance findings of quantitative Research</vt:lpstr>
      <vt:lpstr>Systematic Review</vt:lpstr>
      <vt:lpstr>Program Development</vt:lpstr>
      <vt:lpstr>Slide 20</vt:lpstr>
      <vt:lpstr>Slide 21</vt:lpstr>
      <vt:lpstr>Slide 22</vt:lpstr>
      <vt:lpstr>Program Evaluation</vt:lpstr>
      <vt:lpstr>Use of Qualitative methods in Evaluation</vt:lpstr>
      <vt:lpstr>Stages of evaluation</vt:lpstr>
      <vt:lpstr>Key questions in conducting Qualitative Evaluation Assessment</vt:lpstr>
      <vt:lpstr>Key questions cont…</vt:lpstr>
      <vt:lpstr>Which approach to use in qualitative methods</vt:lpstr>
      <vt:lpstr>Process Evaluation</vt:lpstr>
      <vt:lpstr>Process Evaluation cont…</vt:lpstr>
      <vt:lpstr>Verbal Autopsy</vt:lpstr>
      <vt:lpstr>Limitations of Qualitative study</vt:lpstr>
      <vt:lpstr>References</vt:lpstr>
      <vt:lpstr>References</vt:lpstr>
      <vt:lpstr>References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Use of qualitative methods in health research </dc:title>
  <dc:creator/>
  <cp:lastModifiedBy>anand</cp:lastModifiedBy>
  <cp:revision>154</cp:revision>
  <dcterms:created xsi:type="dcterms:W3CDTF">2006-08-16T00:00:00Z</dcterms:created>
  <dcterms:modified xsi:type="dcterms:W3CDTF">2013-12-19T06:56:56Z</dcterms:modified>
</cp:coreProperties>
</file>

<file path=docProps/thumbnail.jpeg>
</file>